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4"/>
  </p:sldMasterIdLst>
  <p:notesMasterIdLst>
    <p:notesMasterId r:id="rId22"/>
  </p:notesMasterIdLst>
  <p:sldIdLst>
    <p:sldId id="256" r:id="rId5"/>
    <p:sldId id="257" r:id="rId6"/>
    <p:sldId id="281" r:id="rId7"/>
    <p:sldId id="282" r:id="rId8"/>
    <p:sldId id="284" r:id="rId9"/>
    <p:sldId id="259" r:id="rId10"/>
    <p:sldId id="265" r:id="rId11"/>
    <p:sldId id="260" r:id="rId12"/>
    <p:sldId id="264" r:id="rId13"/>
    <p:sldId id="270" r:id="rId14"/>
    <p:sldId id="268" r:id="rId15"/>
    <p:sldId id="271" r:id="rId16"/>
    <p:sldId id="272" r:id="rId17"/>
    <p:sldId id="273" r:id="rId18"/>
    <p:sldId id="274" r:id="rId19"/>
    <p:sldId id="276"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22B"/>
    <a:srgbClr val="E5242D"/>
    <a:srgbClr val="FFFC52"/>
    <a:srgbClr val="F9CD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903" autoAdjust="0"/>
    <p:restoredTop sz="94626"/>
  </p:normalViewPr>
  <p:slideViewPr>
    <p:cSldViewPr snapToGrid="0" snapToObjects="1">
      <p:cViewPr varScale="1">
        <p:scale>
          <a:sx n="73" d="100"/>
          <a:sy n="73" d="100"/>
        </p:scale>
        <p:origin x="60" y="615"/>
      </p:cViewPr>
      <p:guideLst/>
    </p:cSldViewPr>
  </p:slideViewPr>
  <p:notesTextViewPr>
    <p:cViewPr>
      <p:scale>
        <a:sx n="1" d="1"/>
        <a:sy n="1" d="1"/>
      </p:scale>
      <p:origin x="0" y="0"/>
    </p:cViewPr>
  </p:notesTextViewPr>
  <p:sorterViewPr>
    <p:cViewPr>
      <p:scale>
        <a:sx n="114" d="100"/>
        <a:sy n="11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6F89E-0E2D-0C40-A5C2-03673CC20C6A}" type="datetimeFigureOut">
              <a:rPr lang="en-US" smtClean="0"/>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95AE7E-19BD-B343-B87E-B351898A2628}" type="slidenum">
              <a:rPr lang="en-US" smtClean="0"/>
              <a:t>‹#›</a:t>
            </a:fld>
            <a:endParaRPr lang="en-US"/>
          </a:p>
        </p:txBody>
      </p:sp>
    </p:spTree>
    <p:extLst>
      <p:ext uri="{BB962C8B-B14F-4D97-AF65-F5344CB8AC3E}">
        <p14:creationId xmlns:p14="http://schemas.microsoft.com/office/powerpoint/2010/main" val="298811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395AE7E-19BD-B343-B87E-B351898A2628}" type="slidenum">
              <a:rPr lang="en-US" smtClean="0"/>
              <a:t>2</a:t>
            </a:fld>
            <a:endParaRPr lang="en-US"/>
          </a:p>
        </p:txBody>
      </p:sp>
    </p:spTree>
    <p:extLst>
      <p:ext uri="{BB962C8B-B14F-4D97-AF65-F5344CB8AC3E}">
        <p14:creationId xmlns:p14="http://schemas.microsoft.com/office/powerpoint/2010/main" val="3728413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05921EAE-C4A9-2649-A8A4-15BE805F27F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Rectangle 6"/>
          <p:cNvSpPr>
            <a:spLocks noChangeAspect="1"/>
          </p:cNvSpPr>
          <p:nvPr/>
        </p:nvSpPr>
        <p:spPr>
          <a:xfrm>
            <a:off x="231140" y="243840"/>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502920"/>
            <a:ext cx="9966960" cy="2926080"/>
          </a:xfrm>
        </p:spPr>
        <p:txBody>
          <a:bodyPr anchor="b">
            <a:normAutofit/>
          </a:bodyPr>
          <a:lstStyle>
            <a:lvl1pPr algn="ctr">
              <a:lnSpc>
                <a:spcPct val="85000"/>
              </a:lnSpc>
              <a:defRPr sz="7200" b="1" cap="all" baseline="0">
                <a:solidFill>
                  <a:srgbClr val="FFFFFF"/>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709530" y="3490178"/>
            <a:ext cx="8767860" cy="1388165"/>
          </a:xfrm>
        </p:spPr>
        <p:txBody>
          <a:bodyPr>
            <a:normAutofit/>
          </a:bodyPr>
          <a:lstStyle>
            <a:lvl1pPr marL="0" indent="0" algn="ctr">
              <a:buNone/>
              <a:defRPr sz="2200">
                <a:solidFill>
                  <a:srgbClr val="FFFFFF"/>
                </a:solidFill>
                <a:latin typeface="Arial" panose="020B0604020202020204" pitchFamily="34" charset="0"/>
                <a:cs typeface="Arial" panose="020B0604020202020204" pitchFamily="34" charset="0"/>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latin typeface="Arial" panose="020B0604020202020204" pitchFamily="34" charset="0"/>
                <a:cs typeface="Arial" panose="020B0604020202020204" pitchFamily="34" charset="0"/>
              </a:defRPr>
            </a:lvl1pPr>
          </a:lstStyle>
          <a:p>
            <a:fld id="{335E967C-E56D-DD4E-811E-5BCB277211AA}" type="datetime1">
              <a:rPr lang="en-GB" smtClean="0"/>
              <a:pPr/>
              <a:t>28/08/2020</a:t>
            </a:fld>
            <a:endParaRPr lang="en-US"/>
          </a:p>
        </p:txBody>
      </p:sp>
      <p:sp>
        <p:nvSpPr>
          <p:cNvPr id="5" name="Footer Placeholder 4"/>
          <p:cNvSpPr>
            <a:spLocks noGrp="1"/>
          </p:cNvSpPr>
          <p:nvPr>
            <p:ph type="ftr" sz="quarter" idx="11"/>
          </p:nvPr>
        </p:nvSpPr>
        <p:spPr/>
        <p:txBody>
          <a:bodyPr/>
          <a:lstStyle>
            <a:lvl1pPr>
              <a:defRPr>
                <a:solidFill>
                  <a:srgbClr val="FFFFFF"/>
                </a:solidFill>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latin typeface="Arial" panose="020B0604020202020204" pitchFamily="34" charset="0"/>
                <a:cs typeface="Arial" panose="020B0604020202020204" pitchFamily="34" charset="0"/>
              </a:defRPr>
            </a:lvl1pPr>
          </a:lstStyle>
          <a:p>
            <a:fld id="{A68036EC-AA57-1542-B547-CA52F0965448}" type="slidenum">
              <a:rPr lang="en-US" smtClean="0"/>
              <a:pPr/>
              <a:t>‹#›</a:t>
            </a:fld>
            <a:endParaRPr lang="en-US"/>
          </a:p>
        </p:txBody>
      </p:sp>
      <p:cxnSp>
        <p:nvCxnSpPr>
          <p:cNvPr id="8" name="Straight Connector 7"/>
          <p:cNvCxnSpPr/>
          <p:nvPr/>
        </p:nvCxnSpPr>
        <p:spPr>
          <a:xfrm>
            <a:off x="1978660" y="3354344"/>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247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FCD0801-A7A9-2C42-A6D4-296425F90680}"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332840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CD7DB1-ACBF-4943-9EBB-C8EFBE2A85C1}"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2476740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F1F2843-3CA7-294F-94FE-88DF4DF64144}" type="datetime1">
              <a:rPr lang="en-GB" smtClean="0"/>
              <a:pPr/>
              <a:t>28/08/2020</a:t>
            </a:fld>
            <a:endParaRPr lang="en-US"/>
          </a:p>
        </p:txBody>
      </p:sp>
      <p:sp>
        <p:nvSpPr>
          <p:cNvPr id="5" name="Footer Placeholder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en-US"/>
          </a:p>
        </p:txBody>
      </p:sp>
      <p:sp>
        <p:nvSpPr>
          <p:cNvPr id="6" name="Slide Number Placehold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A68036EC-AA57-1542-B547-CA52F0965448}" type="slidenum">
              <a:rPr lang="en-US" smtClean="0"/>
              <a:pPr/>
              <a:t>‹#›</a:t>
            </a:fld>
            <a:endParaRPr lang="en-US"/>
          </a:p>
        </p:txBody>
      </p:sp>
    </p:spTree>
    <p:extLst>
      <p:ext uri="{BB962C8B-B14F-4D97-AF65-F5344CB8AC3E}">
        <p14:creationId xmlns:p14="http://schemas.microsoft.com/office/powerpoint/2010/main" val="2703985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dirty="0"/>
              <a:t>Click to edit Master title style</a:t>
            </a:r>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rgbClr val="DB222B"/>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5D2B412-B4CF-5440-AE66-491A178BD016}" type="datetime1">
              <a:rPr lang="en-GB" smtClean="0"/>
              <a:t>28/08/2020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8036EC-AA57-1542-B547-CA52F0965448}"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08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CC8C77B-5E2A-B247-9C86-76FA58FFFF82}" type="datetime1">
              <a:rPr lang="en-GB" smtClean="0"/>
              <a:t>28/08/2020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1218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4B15335-AD2E-394A-BFFD-DD2E4A9250EB}" type="datetime1">
              <a:rPr lang="en-GB" smtClean="0"/>
              <a:t>28/08/2020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92586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4DBCE39-7534-AD4A-BF78-85FAB019EB83}" type="datetime1">
              <a:rPr lang="en-GB" smtClean="0"/>
              <a:t>28/08/2020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312521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F4793-F5F0-7349-B63D-45D890FAD5BD}" type="datetime1">
              <a:rPr lang="en-GB" smtClean="0"/>
              <a:t>28/08/2020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2936825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1FF85C9-D854-9843-A4E3-C749E9650E15}" type="datetime1">
              <a:rPr lang="en-GB" smtClean="0"/>
              <a:t>28/08/2020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224688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dirty="0"/>
              <a:t>Click to edit Master title style</a:t>
            </a:r>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2A46686C-24E0-944B-A63E-C6ED17FE3B51}" type="datetime1">
              <a:rPr lang="en-GB" smtClean="0"/>
              <a:t>28/08/2020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8036EC-AA57-1542-B547-CA52F0965448}" type="slidenum">
              <a:rPr lang="en-US" smtClean="0"/>
              <a:t>‹#›</a:t>
            </a:fld>
            <a:endParaRPr lang="en-US"/>
          </a:p>
        </p:txBody>
      </p:sp>
    </p:spTree>
    <p:extLst>
      <p:ext uri="{BB962C8B-B14F-4D97-AF65-F5344CB8AC3E}">
        <p14:creationId xmlns:p14="http://schemas.microsoft.com/office/powerpoint/2010/main" val="4190710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5242D"/>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lumMod val="75000"/>
                    <a:lumOff val="25000"/>
                  </a:schemeClr>
                </a:solidFill>
                <a:latin typeface="Arial" panose="020B0604020202020204" pitchFamily="34" charset="0"/>
                <a:cs typeface="Arial" panose="020B0604020202020204" pitchFamily="34" charset="0"/>
              </a:defRPr>
            </a:lvl1pPr>
          </a:lstStyle>
          <a:p>
            <a:fld id="{300B9B7B-0B6E-854C-9955-D1F821A9FE25}" type="datetime1">
              <a:rPr lang="en-GB" smtClean="0"/>
              <a:pPr/>
              <a:t>28/08/2020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lumMod val="75000"/>
                    <a:lumOff val="2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lumMod val="75000"/>
                    <a:lumOff val="25000"/>
                  </a:schemeClr>
                </a:solidFill>
                <a:latin typeface="Arial" panose="020B0604020202020204" pitchFamily="34" charset="0"/>
                <a:cs typeface="Arial" panose="020B0604020202020204" pitchFamily="34" charset="0"/>
              </a:defRPr>
            </a:lvl1pPr>
          </a:lstStyle>
          <a:p>
            <a:fld id="{A68036EC-AA57-1542-B547-CA52F0965448}" type="slidenum">
              <a:rPr lang="en-US" smtClean="0"/>
              <a:pPr/>
              <a:t>‹#›</a:t>
            </a:fld>
            <a:endParaRPr lang="en-US" dirty="0"/>
          </a:p>
        </p:txBody>
      </p:sp>
    </p:spTree>
    <p:extLst>
      <p:ext uri="{BB962C8B-B14F-4D97-AF65-F5344CB8AC3E}">
        <p14:creationId xmlns:p14="http://schemas.microsoft.com/office/powerpoint/2010/main" val="1938054199"/>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l" defTabSz="914400" rtl="0" eaLnBrk="1" latinLnBrk="0" hangingPunct="1">
        <a:lnSpc>
          <a:spcPct val="90000"/>
        </a:lnSpc>
        <a:spcBef>
          <a:spcPct val="0"/>
        </a:spcBef>
        <a:buNone/>
        <a:defRPr sz="4400" kern="1200">
          <a:solidFill>
            <a:srgbClr val="DB222B"/>
          </a:solidFill>
          <a:latin typeface="Arial" panose="020B0604020202020204" pitchFamily="34" charset="0"/>
          <a:ea typeface="+mj-ea"/>
          <a:cs typeface="Arial" panose="020B0604020202020204" pitchFamily="34" charset="0"/>
        </a:defRPr>
      </a:lvl1pPr>
    </p:titleStyle>
    <p:bodyStyle>
      <a:lvl1pPr marL="228600" indent="-182880" algn="l" defTabSz="914400" rtl="0" eaLnBrk="1" latinLnBrk="0" hangingPunct="1">
        <a:lnSpc>
          <a:spcPct val="90000"/>
        </a:lnSpc>
        <a:spcBef>
          <a:spcPts val="1400"/>
        </a:spcBef>
        <a:buClr>
          <a:srgbClr val="DB222B"/>
        </a:buClr>
        <a:buSzPct val="80000"/>
        <a:buFont typeface="Corbel" pitchFamily="34" charset="0"/>
        <a:buChar char="•"/>
        <a:defRPr sz="22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90000"/>
        </a:lnSpc>
        <a:spcBef>
          <a:spcPts val="200"/>
        </a:spcBef>
        <a:spcAft>
          <a:spcPts val="400"/>
        </a:spcAft>
        <a:buClr>
          <a:srgbClr val="DB222B"/>
        </a:buClr>
        <a:buSzPct val="80000"/>
        <a:buFont typeface="Corbel"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90000"/>
        </a:lnSpc>
        <a:spcBef>
          <a:spcPts val="200"/>
        </a:spcBef>
        <a:spcAft>
          <a:spcPts val="400"/>
        </a:spcAft>
        <a:buClr>
          <a:srgbClr val="DB222B"/>
        </a:buClr>
        <a:buSzPct val="80000"/>
        <a:buFont typeface="Corbel"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90000"/>
        </a:lnSpc>
        <a:spcBef>
          <a:spcPts val="200"/>
        </a:spcBef>
        <a:spcAft>
          <a:spcPts val="400"/>
        </a:spcAft>
        <a:buClr>
          <a:srgbClr val="DB222B"/>
        </a:buClr>
        <a:buSzPct val="80000"/>
        <a:buFont typeface="Corbel"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90000"/>
        </a:lnSpc>
        <a:spcBef>
          <a:spcPts val="200"/>
        </a:spcBef>
        <a:spcAft>
          <a:spcPts val="400"/>
        </a:spcAft>
        <a:buClr>
          <a:srgbClr val="DB222B"/>
        </a:buClr>
        <a:buSzPct val="80000"/>
        <a:buFont typeface="Corbel"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93E20-01AF-3F45-B699-8098E0B047C1}"/>
              </a:ext>
            </a:extLst>
          </p:cNvPr>
          <p:cNvSpPr>
            <a:spLocks noGrp="1"/>
          </p:cNvSpPr>
          <p:nvPr>
            <p:ph type="ctrTitle"/>
          </p:nvPr>
        </p:nvSpPr>
        <p:spPr>
          <a:xfrm>
            <a:off x="1961661" y="2392259"/>
            <a:ext cx="8263598" cy="717825"/>
          </a:xfrm>
        </p:spPr>
        <p:txBody>
          <a:bodyPr>
            <a:normAutofit/>
          </a:bodyPr>
          <a:lstStyle/>
          <a:p>
            <a:r>
              <a:rPr lang="en-US" sz="3200" dirty="0">
                <a:solidFill>
                  <a:schemeClr val="bg1"/>
                </a:solidFill>
                <a:latin typeface="Arial" panose="020B0604020202020204" pitchFamily="34" charset="0"/>
                <a:cs typeface="Arial" panose="020B0604020202020204" pitchFamily="34" charset="0"/>
              </a:rPr>
              <a:t>&lt;</a:t>
            </a:r>
            <a:r>
              <a:rPr lang="en-US" sz="3200" b="1" dirty="0">
                <a:solidFill>
                  <a:schemeClr val="bg1"/>
                </a:solidFill>
                <a:latin typeface="Arial" panose="020B0604020202020204" pitchFamily="34" charset="0"/>
                <a:ea typeface="+mn-ea"/>
                <a:cs typeface="Arial" panose="020B0604020202020204" pitchFamily="34" charset="0"/>
              </a:rPr>
              <a:t>Company Name</a:t>
            </a:r>
            <a:r>
              <a:rPr lang="en-US" sz="3200" dirty="0">
                <a:solidFill>
                  <a:schemeClr val="bg1"/>
                </a:solidFill>
                <a:latin typeface="Arial" panose="020B0604020202020204" pitchFamily="34" charset="0"/>
                <a:cs typeface="Arial" panose="020B0604020202020204" pitchFamily="34" charset="0"/>
              </a:rPr>
              <a:t>&gt;</a:t>
            </a:r>
          </a:p>
        </p:txBody>
      </p:sp>
      <p:sp>
        <p:nvSpPr>
          <p:cNvPr id="3" name="Subtitle 2">
            <a:extLst>
              <a:ext uri="{FF2B5EF4-FFF2-40B4-BE49-F238E27FC236}">
                <a16:creationId xmlns:a16="http://schemas.microsoft.com/office/drawing/2014/main" id="{56A126FB-D582-AD4D-BDB2-2BAA289307C1}"/>
              </a:ext>
            </a:extLst>
          </p:cNvPr>
          <p:cNvSpPr>
            <a:spLocks noGrp="1"/>
          </p:cNvSpPr>
          <p:nvPr>
            <p:ph type="subTitle" idx="1"/>
          </p:nvPr>
        </p:nvSpPr>
        <p:spPr>
          <a:xfrm>
            <a:off x="1709530" y="3565407"/>
            <a:ext cx="8767860" cy="717825"/>
          </a:xfrm>
        </p:spPr>
        <p:txBody>
          <a:bodyPr>
            <a:normAutofit/>
          </a:bodyPr>
          <a:lstStyle/>
          <a:p>
            <a:pPr>
              <a:lnSpc>
                <a:spcPct val="100000"/>
              </a:lnSpc>
            </a:pPr>
            <a:r>
              <a:rPr lang="en-US" sz="2000" b="1" dirty="0">
                <a:latin typeface="Arial" panose="020B0604020202020204" pitchFamily="34" charset="0"/>
                <a:cs typeface="Arial" panose="020B0604020202020204" pitchFamily="34" charset="0"/>
              </a:rPr>
              <a:t>Funding Proposal</a:t>
            </a:r>
            <a:br>
              <a:rPr lang="en-US"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COVID-19 Equity Investment Fund</a:t>
            </a:r>
          </a:p>
        </p:txBody>
      </p:sp>
      <p:sp>
        <p:nvSpPr>
          <p:cNvPr id="4" name="Date Placeholder 3">
            <a:extLst>
              <a:ext uri="{FF2B5EF4-FFF2-40B4-BE49-F238E27FC236}">
                <a16:creationId xmlns:a16="http://schemas.microsoft.com/office/drawing/2014/main" id="{F45DF26A-0222-624E-A900-BEDF5FA944B3}"/>
              </a:ext>
            </a:extLst>
          </p:cNvPr>
          <p:cNvSpPr>
            <a:spLocks noGrp="1"/>
          </p:cNvSpPr>
          <p:nvPr>
            <p:ph type="dt" sz="half" idx="10"/>
          </p:nvPr>
        </p:nvSpPr>
        <p:spPr/>
        <p:txBody>
          <a:bodyPr/>
          <a:lstStyle/>
          <a:p>
            <a:fld id="{FFC0BEFF-FAC7-FA4B-9FBB-91D7A0F1A258}" type="datetime1">
              <a:rPr lang="en-GB" smtClean="0"/>
              <a:t>28/08/2020</a:t>
            </a:fld>
            <a:endParaRPr lang="en-US"/>
          </a:p>
        </p:txBody>
      </p:sp>
      <p:sp>
        <p:nvSpPr>
          <p:cNvPr id="6" name="Slide Number Placeholder 5">
            <a:extLst>
              <a:ext uri="{FF2B5EF4-FFF2-40B4-BE49-F238E27FC236}">
                <a16:creationId xmlns:a16="http://schemas.microsoft.com/office/drawing/2014/main" id="{8BF4773C-EBF6-F143-9CA7-7D77A44785ED}"/>
              </a:ext>
            </a:extLst>
          </p:cNvPr>
          <p:cNvSpPr>
            <a:spLocks noGrp="1"/>
          </p:cNvSpPr>
          <p:nvPr>
            <p:ph type="sldNum" sz="quarter" idx="12"/>
          </p:nvPr>
        </p:nvSpPr>
        <p:spPr/>
        <p:txBody>
          <a:bodyPr/>
          <a:lstStyle/>
          <a:p>
            <a:fld id="{A68036EC-AA57-1542-B547-CA52F0965448}" type="slidenum">
              <a:rPr lang="en-US" smtClean="0"/>
              <a:t>1</a:t>
            </a:fld>
            <a:endParaRPr lang="en-US"/>
          </a:p>
        </p:txBody>
      </p:sp>
      <p:pic>
        <p:nvPicPr>
          <p:cNvPr id="5" name="Picture 4">
            <a:extLst>
              <a:ext uri="{FF2B5EF4-FFF2-40B4-BE49-F238E27FC236}">
                <a16:creationId xmlns:a16="http://schemas.microsoft.com/office/drawing/2014/main" id="{8BF41234-B12A-1940-8366-853CB55BDDB2}"/>
              </a:ext>
            </a:extLst>
          </p:cNvPr>
          <p:cNvPicPr>
            <a:picLocks noChangeAspect="1"/>
          </p:cNvPicPr>
          <p:nvPr/>
        </p:nvPicPr>
        <p:blipFill>
          <a:blip r:embed="rId2"/>
          <a:stretch>
            <a:fillRect/>
          </a:stretch>
        </p:blipFill>
        <p:spPr>
          <a:xfrm>
            <a:off x="748398" y="563535"/>
            <a:ext cx="1215216" cy="1100573"/>
          </a:xfrm>
          <a:prstGeom prst="rect">
            <a:avLst/>
          </a:prstGeom>
        </p:spPr>
      </p:pic>
      <p:pic>
        <p:nvPicPr>
          <p:cNvPr id="7" name="Picture 6">
            <a:extLst>
              <a:ext uri="{FF2B5EF4-FFF2-40B4-BE49-F238E27FC236}">
                <a16:creationId xmlns:a16="http://schemas.microsoft.com/office/drawing/2014/main" id="{B0D01066-8B47-D140-AD8A-18119FD0E70E}"/>
              </a:ext>
            </a:extLst>
          </p:cNvPr>
          <p:cNvPicPr>
            <a:picLocks noChangeAspect="1"/>
          </p:cNvPicPr>
          <p:nvPr/>
        </p:nvPicPr>
        <p:blipFill>
          <a:blip r:embed="rId3"/>
          <a:stretch>
            <a:fillRect/>
          </a:stretch>
        </p:blipFill>
        <p:spPr>
          <a:xfrm>
            <a:off x="8878021" y="906987"/>
            <a:ext cx="2609233" cy="717824"/>
          </a:xfrm>
          <a:prstGeom prst="rect">
            <a:avLst/>
          </a:prstGeom>
        </p:spPr>
      </p:pic>
      <p:pic>
        <p:nvPicPr>
          <p:cNvPr id="9" name="Picture 8">
            <a:extLst>
              <a:ext uri="{FF2B5EF4-FFF2-40B4-BE49-F238E27FC236}">
                <a16:creationId xmlns:a16="http://schemas.microsoft.com/office/drawing/2014/main" id="{BA5673BC-4D36-A545-A49A-5DB16BC782B6}"/>
              </a:ext>
            </a:extLst>
          </p:cNvPr>
          <p:cNvPicPr>
            <a:picLocks noChangeAspect="1"/>
          </p:cNvPicPr>
          <p:nvPr/>
        </p:nvPicPr>
        <p:blipFill>
          <a:blip r:embed="rId4"/>
          <a:stretch>
            <a:fillRect/>
          </a:stretch>
        </p:blipFill>
        <p:spPr>
          <a:xfrm>
            <a:off x="3931676" y="5258187"/>
            <a:ext cx="4328648" cy="834726"/>
          </a:xfrm>
          <a:prstGeom prst="rect">
            <a:avLst/>
          </a:prstGeom>
        </p:spPr>
      </p:pic>
    </p:spTree>
    <p:extLst>
      <p:ext uri="{BB962C8B-B14F-4D97-AF65-F5344CB8AC3E}">
        <p14:creationId xmlns:p14="http://schemas.microsoft.com/office/powerpoint/2010/main" val="584321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4C094-6C53-014C-83F8-9DC55E3D940B}"/>
              </a:ext>
            </a:extLst>
          </p:cNvPr>
          <p:cNvSpPr>
            <a:spLocks noGrp="1"/>
          </p:cNvSpPr>
          <p:nvPr>
            <p:ph type="title"/>
          </p:nvPr>
        </p:nvSpPr>
        <p:spPr>
          <a:xfrm>
            <a:off x="838200" y="609600"/>
            <a:ext cx="9875520" cy="682460"/>
          </a:xfrm>
        </p:spPr>
        <p:txBody>
          <a:bodyPr>
            <a:norm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Financials – Pre </a:t>
            </a:r>
            <a:r>
              <a:rPr lang="en-US" sz="2000" b="1" dirty="0" smtClean="0">
                <a:solidFill>
                  <a:schemeClr val="tx1">
                    <a:lumMod val="65000"/>
                    <a:lumOff val="35000"/>
                  </a:schemeClr>
                </a:solidFill>
                <a:latin typeface="Arial" panose="020B0604020202020204" pitchFamily="34" charset="0"/>
                <a:cs typeface="Arial" panose="020B0604020202020204" pitchFamily="34" charset="0"/>
              </a:rPr>
              <a:t>COVID-19</a:t>
            </a:r>
            <a:endParaRPr lang="en-US" sz="2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15F005D-94BF-AD46-8D7B-D06F9F6F07F8}"/>
              </a:ext>
            </a:extLst>
          </p:cNvPr>
          <p:cNvSpPr>
            <a:spLocks noGrp="1"/>
          </p:cNvSpPr>
          <p:nvPr>
            <p:ph idx="1"/>
          </p:nvPr>
        </p:nvSpPr>
        <p:spPr>
          <a:xfrm>
            <a:off x="838200" y="1461588"/>
            <a:ext cx="10515600" cy="4592712"/>
          </a:xfrm>
        </p:spPr>
        <p:txBody>
          <a:bodyPr>
            <a:normAutofit/>
          </a:bodyPr>
          <a:lstStyle/>
          <a:p>
            <a:pPr marL="0" indent="0">
              <a:lnSpc>
                <a:spcPct val="100000"/>
              </a:lnSpc>
              <a:buNone/>
            </a:pPr>
            <a:r>
              <a:rPr lang="en-US" sz="1600" b="1" dirty="0">
                <a:solidFill>
                  <a:schemeClr val="tx1">
                    <a:lumMod val="65000"/>
                    <a:lumOff val="35000"/>
                  </a:schemeClr>
                </a:solidFill>
                <a:latin typeface="Arial" panose="020B0604020202020204" pitchFamily="34" charset="0"/>
                <a:cs typeface="Arial" panose="020B0604020202020204" pitchFamily="34" charset="0"/>
              </a:rPr>
              <a:t>Financial Position &amp; Performance to 1/3/20</a:t>
            </a:r>
          </a:p>
          <a:p>
            <a:pPr marL="0" indent="0">
              <a:lnSpc>
                <a:spcPct val="100000"/>
              </a:lnSpc>
              <a:buNone/>
            </a:pPr>
            <a:r>
              <a:rPr lang="en-US" sz="1600" dirty="0">
                <a:solidFill>
                  <a:schemeClr val="tx1">
                    <a:lumMod val="65000"/>
                    <a:lumOff val="35000"/>
                  </a:schemeClr>
                </a:solidFill>
                <a:latin typeface="Arial" panose="020B0604020202020204" pitchFamily="34" charset="0"/>
                <a:cs typeface="Arial" panose="020B0604020202020204" pitchFamily="34" charset="0"/>
              </a:rPr>
              <a:t>&lt;Comment on trading performance to 1/3/20 against target and the financial position at that date. Submit latest management and statutory accounts&gt;</a:t>
            </a:r>
          </a:p>
          <a:p>
            <a:pPr marL="0" indent="0">
              <a:lnSpc>
                <a:spcPct val="100000"/>
              </a:lnSpc>
              <a:buNone/>
            </a:pP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lnSpc>
                <a:spcPct val="100000"/>
              </a:lnSpc>
              <a:buNone/>
            </a:pP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lnSpc>
                <a:spcPct val="100000"/>
              </a:lnSpc>
              <a:buNone/>
            </a:pPr>
            <a:r>
              <a:rPr lang="en-US" sz="1600" b="1" dirty="0">
                <a:solidFill>
                  <a:schemeClr val="tx1">
                    <a:lumMod val="65000"/>
                    <a:lumOff val="35000"/>
                  </a:schemeClr>
                </a:solidFill>
                <a:latin typeface="Arial" panose="020B0604020202020204" pitchFamily="34" charset="0"/>
                <a:cs typeface="Arial" panose="020B0604020202020204" pitchFamily="34" charset="0"/>
              </a:rPr>
              <a:t>Funding at 1/3/20</a:t>
            </a:r>
          </a:p>
          <a:p>
            <a:pPr marL="0" indent="0">
              <a:lnSpc>
                <a:spcPct val="100000"/>
              </a:lnSpc>
              <a:buNone/>
            </a:pPr>
            <a:r>
              <a:rPr lang="en-US" sz="1600" dirty="0">
                <a:solidFill>
                  <a:schemeClr val="tx1">
                    <a:lumMod val="65000"/>
                    <a:lumOff val="35000"/>
                  </a:schemeClr>
                </a:solidFill>
                <a:latin typeface="Arial" panose="020B0604020202020204" pitchFamily="34" charset="0"/>
                <a:cs typeface="Arial" panose="020B0604020202020204" pitchFamily="34" charset="0"/>
              </a:rPr>
              <a:t>&lt;Detail the funding in place at 1/3/20 and comment on the plans in place at that time to fund the business through to end 2020 (at minimum). Give details of external funding sought to date by the company. Supply a Cap Table as at 1/3/20.&gt;</a:t>
            </a:r>
          </a:p>
          <a:p>
            <a:pPr marL="0" indent="0">
              <a:lnSpc>
                <a:spcPct val="100000"/>
              </a:lnSpc>
              <a:buNone/>
            </a:pPr>
            <a:endParaRPr lang="en-US" sz="1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14CCAC3-D5F7-1A45-9EE7-03CD659B73BD}"/>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687B54B3-9939-2942-9399-9C92738BC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C62B9-BE8D-FC4C-BDCA-321CFE68EDDD}"/>
              </a:ext>
            </a:extLst>
          </p:cNvPr>
          <p:cNvSpPr>
            <a:spLocks noGrp="1"/>
          </p:cNvSpPr>
          <p:nvPr>
            <p:ph type="sldNum" sz="quarter" idx="12"/>
          </p:nvPr>
        </p:nvSpPr>
        <p:spPr/>
        <p:txBody>
          <a:bodyPr/>
          <a:lstStyle/>
          <a:p>
            <a:fld id="{A68036EC-AA57-1542-B547-CA52F0965448}" type="slidenum">
              <a:rPr lang="en-US" smtClean="0"/>
              <a:t>10</a:t>
            </a:fld>
            <a:endParaRPr lang="en-US"/>
          </a:p>
        </p:txBody>
      </p:sp>
    </p:spTree>
    <p:extLst>
      <p:ext uri="{BB962C8B-B14F-4D97-AF65-F5344CB8AC3E}">
        <p14:creationId xmlns:p14="http://schemas.microsoft.com/office/powerpoint/2010/main" val="3791341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4C094-6C53-014C-83F8-9DC55E3D940B}"/>
              </a:ext>
            </a:extLst>
          </p:cNvPr>
          <p:cNvSpPr>
            <a:spLocks noGrp="1"/>
          </p:cNvSpPr>
          <p:nvPr>
            <p:ph type="title"/>
          </p:nvPr>
        </p:nvSpPr>
        <p:spPr>
          <a:xfrm>
            <a:off x="838200" y="609600"/>
            <a:ext cx="9875520" cy="742950"/>
          </a:xfrm>
        </p:spPr>
        <p:txBody>
          <a:bodyPr>
            <a:norm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Financials – Impact of </a:t>
            </a:r>
            <a:r>
              <a:rPr lang="en-US" sz="2000" b="1" dirty="0" smtClean="0">
                <a:solidFill>
                  <a:schemeClr val="tx1">
                    <a:lumMod val="65000"/>
                    <a:lumOff val="35000"/>
                  </a:schemeClr>
                </a:solidFill>
                <a:latin typeface="Arial" panose="020B0604020202020204" pitchFamily="34" charset="0"/>
                <a:cs typeface="Arial" panose="020B0604020202020204" pitchFamily="34" charset="0"/>
              </a:rPr>
              <a:t>COVID-19</a:t>
            </a:r>
            <a:endParaRPr lang="en-US" sz="20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15F005D-94BF-AD46-8D7B-D06F9F6F07F8}"/>
              </a:ext>
            </a:extLst>
          </p:cNvPr>
          <p:cNvSpPr>
            <a:spLocks noGrp="1"/>
          </p:cNvSpPr>
          <p:nvPr>
            <p:ph idx="1"/>
          </p:nvPr>
        </p:nvSpPr>
        <p:spPr>
          <a:xfrm>
            <a:off x="838200" y="1552353"/>
            <a:ext cx="10515600" cy="4624610"/>
          </a:xfrm>
        </p:spPr>
        <p:txBody>
          <a:bodyPr>
            <a:normAutofit/>
          </a:bodyPr>
          <a:lstStyle/>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Financial impact of </a:t>
            </a:r>
            <a:r>
              <a:rPr lang="en-US" sz="1600" b="1" dirty="0" smtClean="0">
                <a:solidFill>
                  <a:schemeClr val="tx1">
                    <a:lumMod val="65000"/>
                    <a:lumOff val="35000"/>
                  </a:schemeClr>
                </a:solidFill>
                <a:latin typeface="Arial" panose="020B0604020202020204" pitchFamily="34" charset="0"/>
                <a:cs typeface="Arial" panose="020B0604020202020204" pitchFamily="34" charset="0"/>
              </a:rPr>
              <a:t>COVID-19</a:t>
            </a:r>
            <a:endParaRPr lang="en-US" sz="16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&lt;Comment on how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 </a:t>
            </a:r>
            <a:r>
              <a:rPr lang="en-US" sz="1600" dirty="0">
                <a:solidFill>
                  <a:schemeClr val="tx1">
                    <a:lumMod val="65000"/>
                    <a:lumOff val="35000"/>
                  </a:schemeClr>
                </a:solidFill>
                <a:latin typeface="Arial" panose="020B0604020202020204" pitchFamily="34" charset="0"/>
                <a:cs typeface="Arial" panose="020B0604020202020204" pitchFamily="34" charset="0"/>
              </a:rPr>
              <a:t>directly impacted the business financially&gt;</a:t>
            </a: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Steps taken to counter the impact</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a:t>
            </a:r>
            <a:r>
              <a:rPr lang="en-US" sz="1600" dirty="0" err="1">
                <a:solidFill>
                  <a:schemeClr val="tx1">
                    <a:lumMod val="65000"/>
                    <a:lumOff val="35000"/>
                  </a:schemeClr>
                </a:solidFill>
                <a:latin typeface="Arial" panose="020B0604020202020204" pitchFamily="34" charset="0"/>
                <a:cs typeface="Arial" panose="020B0604020202020204" pitchFamily="34" charset="0"/>
              </a:rPr>
              <a:t>Summarise</a:t>
            </a:r>
            <a:r>
              <a:rPr lang="en-US" sz="1600" dirty="0">
                <a:solidFill>
                  <a:schemeClr val="tx1">
                    <a:lumMod val="65000"/>
                    <a:lumOff val="35000"/>
                  </a:schemeClr>
                </a:solidFill>
                <a:latin typeface="Arial" panose="020B0604020202020204" pitchFamily="34" charset="0"/>
                <a:cs typeface="Arial" panose="020B0604020202020204" pitchFamily="34" charset="0"/>
              </a:rPr>
              <a:t> actions taken to date by management, including cost-cutting; outline which government initiatives have been availed of (or applied for) and status of each; outline funding plans prior to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 </a:t>
            </a:r>
            <a:r>
              <a:rPr lang="en-US" sz="1600" dirty="0">
                <a:solidFill>
                  <a:schemeClr val="tx1">
                    <a:lumMod val="65000"/>
                    <a:lumOff val="35000"/>
                  </a:schemeClr>
                </a:solidFill>
                <a:latin typeface="Arial" panose="020B0604020202020204" pitchFamily="34" charset="0"/>
                <a:cs typeface="Arial" panose="020B0604020202020204" pitchFamily="34" charset="0"/>
              </a:rPr>
              <a:t>and revised for impact of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 </a:t>
            </a:r>
            <a:r>
              <a:rPr lang="en-US" sz="1600" dirty="0">
                <a:solidFill>
                  <a:schemeClr val="tx1">
                    <a:lumMod val="65000"/>
                    <a:lumOff val="35000"/>
                  </a:schemeClr>
                </a:solidFill>
                <a:latin typeface="Arial" panose="020B0604020202020204" pitchFamily="34" charset="0"/>
                <a:cs typeface="Arial" panose="020B0604020202020204" pitchFamily="34" charset="0"/>
              </a:rPr>
              <a:t>outline impact if current funding application successful.&gt;</a:t>
            </a:r>
          </a:p>
          <a:p>
            <a:pPr marL="0" indent="0">
              <a:buNone/>
            </a:pP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14CCAC3-D5F7-1A45-9EE7-03CD659B73BD}"/>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687B54B3-9939-2942-9399-9C92738BC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C62B9-BE8D-FC4C-BDCA-321CFE68EDDD}"/>
              </a:ext>
            </a:extLst>
          </p:cNvPr>
          <p:cNvSpPr>
            <a:spLocks noGrp="1"/>
          </p:cNvSpPr>
          <p:nvPr>
            <p:ph type="sldNum" sz="quarter" idx="12"/>
          </p:nvPr>
        </p:nvSpPr>
        <p:spPr/>
        <p:txBody>
          <a:bodyPr/>
          <a:lstStyle/>
          <a:p>
            <a:fld id="{A68036EC-AA57-1542-B547-CA52F0965448}" type="slidenum">
              <a:rPr lang="en-US" smtClean="0"/>
              <a:t>11</a:t>
            </a:fld>
            <a:endParaRPr lang="en-US"/>
          </a:p>
        </p:txBody>
      </p:sp>
    </p:spTree>
    <p:extLst>
      <p:ext uri="{BB962C8B-B14F-4D97-AF65-F5344CB8AC3E}">
        <p14:creationId xmlns:p14="http://schemas.microsoft.com/office/powerpoint/2010/main" val="1906789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5F005D-94BF-AD46-8D7B-D06F9F6F07F8}"/>
              </a:ext>
            </a:extLst>
          </p:cNvPr>
          <p:cNvSpPr>
            <a:spLocks noGrp="1"/>
          </p:cNvSpPr>
          <p:nvPr>
            <p:ph idx="1"/>
          </p:nvPr>
        </p:nvSpPr>
        <p:spPr/>
        <p:txBody>
          <a:bodyPr>
            <a:normAutofit/>
          </a:bodyPr>
          <a:lstStyle/>
          <a:p>
            <a:pPr marL="0" indent="0">
              <a:buNone/>
            </a:pPr>
            <a:endParaRPr lang="en-US" sz="2000" i="1" dirty="0">
              <a:solidFill>
                <a:schemeClr val="tx1">
                  <a:lumMod val="65000"/>
                  <a:lumOff val="35000"/>
                </a:schemeClr>
              </a:solidFill>
            </a:endParaRPr>
          </a:p>
          <a:p>
            <a:endParaRPr lang="en-US" sz="2000" dirty="0"/>
          </a:p>
        </p:txBody>
      </p:sp>
      <p:sp>
        <p:nvSpPr>
          <p:cNvPr id="4" name="Date Placeholder 3">
            <a:extLst>
              <a:ext uri="{FF2B5EF4-FFF2-40B4-BE49-F238E27FC236}">
                <a16:creationId xmlns:a16="http://schemas.microsoft.com/office/drawing/2014/main" id="{314CCAC3-D5F7-1A45-9EE7-03CD659B73BD}"/>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687B54B3-9939-2942-9399-9C92738BC4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C62B9-BE8D-FC4C-BDCA-321CFE68EDDD}"/>
              </a:ext>
            </a:extLst>
          </p:cNvPr>
          <p:cNvSpPr>
            <a:spLocks noGrp="1"/>
          </p:cNvSpPr>
          <p:nvPr>
            <p:ph type="sldNum" sz="quarter" idx="12"/>
          </p:nvPr>
        </p:nvSpPr>
        <p:spPr/>
        <p:txBody>
          <a:bodyPr/>
          <a:lstStyle/>
          <a:p>
            <a:fld id="{A68036EC-AA57-1542-B547-CA52F0965448}" type="slidenum">
              <a:rPr lang="en-US" smtClean="0"/>
              <a:t>12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1126106868"/>
              </p:ext>
            </p:extLst>
          </p:nvPr>
        </p:nvGraphicFramePr>
        <p:xfrm>
          <a:off x="988828" y="1562987"/>
          <a:ext cx="10281684" cy="4465675"/>
        </p:xfrm>
        <a:graphic>
          <a:graphicData uri="http://schemas.openxmlformats.org/drawingml/2006/table">
            <a:tbl>
              <a:tblPr firstRow="1" bandRow="1">
                <a:tableStyleId>{5C22544A-7EE6-4342-B048-85BDC9FD1C3A}</a:tableStyleId>
              </a:tblPr>
              <a:tblGrid>
                <a:gridCol w="3115339">
                  <a:extLst>
                    <a:ext uri="{9D8B030D-6E8A-4147-A177-3AD203B41FA5}">
                      <a16:colId xmlns:a16="http://schemas.microsoft.com/office/drawing/2014/main" val="3840345556"/>
                    </a:ext>
                  </a:extLst>
                </a:gridCol>
                <a:gridCol w="4199861">
                  <a:extLst>
                    <a:ext uri="{9D8B030D-6E8A-4147-A177-3AD203B41FA5}">
                      <a16:colId xmlns:a16="http://schemas.microsoft.com/office/drawing/2014/main" val="638726530"/>
                    </a:ext>
                  </a:extLst>
                </a:gridCol>
                <a:gridCol w="2966484">
                  <a:extLst>
                    <a:ext uri="{9D8B030D-6E8A-4147-A177-3AD203B41FA5}">
                      <a16:colId xmlns:a16="http://schemas.microsoft.com/office/drawing/2014/main" val="1382439600"/>
                    </a:ext>
                  </a:extLst>
                </a:gridCol>
              </a:tblGrid>
              <a:tr h="893135">
                <a:tc>
                  <a:txBody>
                    <a:bodyPr/>
                    <a:lstStyle/>
                    <a:p>
                      <a:r>
                        <a:rPr lang="en-GB" sz="1400" dirty="0">
                          <a:latin typeface="Arial" panose="020B0604020202020204" pitchFamily="34" charset="0"/>
                          <a:cs typeface="Arial" panose="020B0604020202020204" pitchFamily="34" charset="0"/>
                        </a:rPr>
                        <a:t>Key Challenges facing</a:t>
                      </a:r>
                      <a:r>
                        <a:rPr lang="en-GB" sz="1400" baseline="0" dirty="0">
                          <a:latin typeface="Arial" panose="020B0604020202020204" pitchFamily="34" charset="0"/>
                          <a:cs typeface="Arial" panose="020B0604020202020204" pitchFamily="34" charset="0"/>
                        </a:rPr>
                        <a:t> the Business</a:t>
                      </a:r>
                      <a:endParaRPr lang="en-GB" sz="1400" dirty="0">
                        <a:latin typeface="Arial" panose="020B0604020202020204" pitchFamily="34" charset="0"/>
                        <a:cs typeface="Arial" panose="020B0604020202020204" pitchFamily="34" charset="0"/>
                      </a:endParaRPr>
                    </a:p>
                  </a:txBody>
                  <a:tcPr>
                    <a:solidFill>
                      <a:srgbClr val="DB222B"/>
                    </a:solidFill>
                  </a:tcPr>
                </a:tc>
                <a:tc>
                  <a:txBody>
                    <a:bodyPr/>
                    <a:lstStyle/>
                    <a:p>
                      <a:r>
                        <a:rPr lang="en-GB" sz="1400" dirty="0">
                          <a:latin typeface="Arial" panose="020B0604020202020204" pitchFamily="34" charset="0"/>
                          <a:cs typeface="Arial" panose="020B0604020202020204" pitchFamily="34" charset="0"/>
                        </a:rPr>
                        <a:t>Actions Required</a:t>
                      </a:r>
                      <a:r>
                        <a:rPr lang="en-GB" sz="1400" baseline="0" dirty="0">
                          <a:latin typeface="Arial" panose="020B0604020202020204" pitchFamily="34" charset="0"/>
                          <a:cs typeface="Arial" panose="020B0604020202020204" pitchFamily="34" charset="0"/>
                        </a:rPr>
                        <a:t> to meet Challenges</a:t>
                      </a:r>
                      <a:endParaRPr lang="en-GB" sz="1400" dirty="0">
                        <a:latin typeface="Arial" panose="020B0604020202020204" pitchFamily="34" charset="0"/>
                        <a:cs typeface="Arial" panose="020B0604020202020204" pitchFamily="34" charset="0"/>
                      </a:endParaRPr>
                    </a:p>
                  </a:txBody>
                  <a:tcPr>
                    <a:solidFill>
                      <a:srgbClr val="DB222B"/>
                    </a:solidFill>
                  </a:tcPr>
                </a:tc>
                <a:tc>
                  <a:txBody>
                    <a:bodyPr/>
                    <a:lstStyle/>
                    <a:p>
                      <a:r>
                        <a:rPr lang="en-GB" sz="1400" dirty="0">
                          <a:latin typeface="Arial" panose="020B0604020202020204" pitchFamily="34" charset="0"/>
                          <a:cs typeface="Arial" panose="020B0604020202020204" pitchFamily="34" charset="0"/>
                        </a:rPr>
                        <a:t>Estimated timescale  </a:t>
                      </a:r>
                    </a:p>
                  </a:txBody>
                  <a:tcPr>
                    <a:solidFill>
                      <a:srgbClr val="DB222B"/>
                    </a:solidFill>
                  </a:tcPr>
                </a:tc>
                <a:extLst>
                  <a:ext uri="{0D108BD9-81ED-4DB2-BD59-A6C34878D82A}">
                    <a16:rowId xmlns:a16="http://schemas.microsoft.com/office/drawing/2014/main" val="1691947416"/>
                  </a:ext>
                </a:extLst>
              </a:tr>
              <a:tr h="893135">
                <a:tc>
                  <a:txBody>
                    <a:bodyPr/>
                    <a:lstStyle/>
                    <a:p>
                      <a:endParaRPr lang="en-GB" sz="1400" dirty="0"/>
                    </a:p>
                  </a:txBody>
                  <a:tcPr>
                    <a:solidFill>
                      <a:srgbClr val="DB222B">
                        <a:alpha val="15000"/>
                      </a:srgbClr>
                    </a:solidFill>
                  </a:tcPr>
                </a:tc>
                <a:tc>
                  <a:txBody>
                    <a:bodyPr/>
                    <a:lstStyle/>
                    <a:p>
                      <a:endParaRPr lang="en-GB" sz="1400" dirty="0"/>
                    </a:p>
                  </a:txBody>
                  <a:tcPr>
                    <a:solidFill>
                      <a:srgbClr val="DB222B">
                        <a:alpha val="15000"/>
                      </a:srgbClr>
                    </a:solidFill>
                  </a:tcPr>
                </a:tc>
                <a:tc>
                  <a:txBody>
                    <a:bodyPr/>
                    <a:lstStyle/>
                    <a:p>
                      <a:endParaRPr lang="en-GB" sz="1400" dirty="0"/>
                    </a:p>
                  </a:txBody>
                  <a:tcPr>
                    <a:solidFill>
                      <a:srgbClr val="DB222B">
                        <a:alpha val="15000"/>
                      </a:srgbClr>
                    </a:solidFill>
                  </a:tcPr>
                </a:tc>
                <a:extLst>
                  <a:ext uri="{0D108BD9-81ED-4DB2-BD59-A6C34878D82A}">
                    <a16:rowId xmlns:a16="http://schemas.microsoft.com/office/drawing/2014/main" val="2855413558"/>
                  </a:ext>
                </a:extLst>
              </a:tr>
              <a:tr h="893135">
                <a:tc>
                  <a:txBody>
                    <a:bodyPr/>
                    <a:lstStyle/>
                    <a:p>
                      <a:endParaRPr lang="en-GB" sz="1400" dirty="0"/>
                    </a:p>
                  </a:txBody>
                  <a:tcPr>
                    <a:solidFill>
                      <a:srgbClr val="DB222B">
                        <a:alpha val="5000"/>
                      </a:srgbClr>
                    </a:solidFill>
                  </a:tcPr>
                </a:tc>
                <a:tc>
                  <a:txBody>
                    <a:bodyPr/>
                    <a:lstStyle/>
                    <a:p>
                      <a:endParaRPr lang="en-GB" sz="1400" dirty="0"/>
                    </a:p>
                  </a:txBody>
                  <a:tcPr>
                    <a:solidFill>
                      <a:srgbClr val="DB222B">
                        <a:alpha val="5000"/>
                      </a:srgbClr>
                    </a:solidFill>
                  </a:tcPr>
                </a:tc>
                <a:tc>
                  <a:txBody>
                    <a:bodyPr/>
                    <a:lstStyle/>
                    <a:p>
                      <a:endParaRPr lang="en-GB" sz="1400" dirty="0"/>
                    </a:p>
                  </a:txBody>
                  <a:tcPr>
                    <a:solidFill>
                      <a:srgbClr val="DB222B">
                        <a:alpha val="5000"/>
                      </a:srgbClr>
                    </a:solidFill>
                  </a:tcPr>
                </a:tc>
                <a:extLst>
                  <a:ext uri="{0D108BD9-81ED-4DB2-BD59-A6C34878D82A}">
                    <a16:rowId xmlns:a16="http://schemas.microsoft.com/office/drawing/2014/main" val="3765030315"/>
                  </a:ext>
                </a:extLst>
              </a:tr>
              <a:tr h="893135">
                <a:tc>
                  <a:txBody>
                    <a:bodyPr/>
                    <a:lstStyle/>
                    <a:p>
                      <a:endParaRPr lang="en-GB" sz="1400" dirty="0"/>
                    </a:p>
                  </a:txBody>
                  <a:tcPr>
                    <a:solidFill>
                      <a:srgbClr val="DB222B">
                        <a:alpha val="15000"/>
                      </a:srgbClr>
                    </a:solidFill>
                  </a:tcPr>
                </a:tc>
                <a:tc>
                  <a:txBody>
                    <a:bodyPr/>
                    <a:lstStyle/>
                    <a:p>
                      <a:endParaRPr lang="en-GB" sz="1400" dirty="0"/>
                    </a:p>
                  </a:txBody>
                  <a:tcPr>
                    <a:solidFill>
                      <a:srgbClr val="DB222B">
                        <a:alpha val="15000"/>
                      </a:srgbClr>
                    </a:solidFill>
                  </a:tcPr>
                </a:tc>
                <a:tc>
                  <a:txBody>
                    <a:bodyPr/>
                    <a:lstStyle/>
                    <a:p>
                      <a:endParaRPr lang="en-GB" sz="1400" dirty="0"/>
                    </a:p>
                  </a:txBody>
                  <a:tcPr>
                    <a:solidFill>
                      <a:srgbClr val="DB222B">
                        <a:alpha val="15000"/>
                      </a:srgbClr>
                    </a:solidFill>
                  </a:tcPr>
                </a:tc>
                <a:extLst>
                  <a:ext uri="{0D108BD9-81ED-4DB2-BD59-A6C34878D82A}">
                    <a16:rowId xmlns:a16="http://schemas.microsoft.com/office/drawing/2014/main" val="1702885620"/>
                  </a:ext>
                </a:extLst>
              </a:tr>
              <a:tr h="893135">
                <a:tc>
                  <a:txBody>
                    <a:bodyPr/>
                    <a:lstStyle/>
                    <a:p>
                      <a:endParaRPr lang="en-GB" sz="1400" dirty="0"/>
                    </a:p>
                  </a:txBody>
                  <a:tcPr>
                    <a:solidFill>
                      <a:srgbClr val="DB222B">
                        <a:alpha val="5000"/>
                      </a:srgbClr>
                    </a:solidFill>
                  </a:tcPr>
                </a:tc>
                <a:tc>
                  <a:txBody>
                    <a:bodyPr/>
                    <a:lstStyle/>
                    <a:p>
                      <a:endParaRPr lang="en-GB" sz="1400" dirty="0"/>
                    </a:p>
                  </a:txBody>
                  <a:tcPr>
                    <a:solidFill>
                      <a:srgbClr val="DB222B">
                        <a:alpha val="5000"/>
                      </a:srgbClr>
                    </a:solidFill>
                  </a:tcPr>
                </a:tc>
                <a:tc>
                  <a:txBody>
                    <a:bodyPr/>
                    <a:lstStyle/>
                    <a:p>
                      <a:endParaRPr lang="en-GB" sz="1400" dirty="0"/>
                    </a:p>
                  </a:txBody>
                  <a:tcPr>
                    <a:solidFill>
                      <a:srgbClr val="DB222B">
                        <a:alpha val="5000"/>
                      </a:srgbClr>
                    </a:solidFill>
                  </a:tcPr>
                </a:tc>
                <a:extLst>
                  <a:ext uri="{0D108BD9-81ED-4DB2-BD59-A6C34878D82A}">
                    <a16:rowId xmlns:a16="http://schemas.microsoft.com/office/drawing/2014/main" val="1452809012"/>
                  </a:ext>
                </a:extLst>
              </a:tr>
            </a:tbl>
          </a:graphicData>
        </a:graphic>
      </p:graphicFrame>
      <p:sp>
        <p:nvSpPr>
          <p:cNvPr id="11" name="Title 1">
            <a:extLst>
              <a:ext uri="{FF2B5EF4-FFF2-40B4-BE49-F238E27FC236}">
                <a16:creationId xmlns:a16="http://schemas.microsoft.com/office/drawing/2014/main" id="{8CAEC234-3947-1A4D-8246-29CF4398D011}"/>
              </a:ext>
            </a:extLst>
          </p:cNvPr>
          <p:cNvSpPr txBox="1">
            <a:spLocks/>
          </p:cNvSpPr>
          <p:nvPr/>
        </p:nvSpPr>
        <p:spPr>
          <a:xfrm>
            <a:off x="838200" y="609600"/>
            <a:ext cx="9875520" cy="6519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DB222B"/>
                </a:solidFill>
                <a:latin typeface="+mj-lt"/>
                <a:ea typeface="+mj-ea"/>
                <a:cs typeface="+mj-cs"/>
              </a:defRPr>
            </a:lvl1p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Financials – moving to post </a:t>
            </a:r>
            <a:r>
              <a:rPr lang="en-US" sz="2000" b="1" dirty="0" smtClean="0">
                <a:solidFill>
                  <a:schemeClr val="tx1">
                    <a:lumMod val="65000"/>
                    <a:lumOff val="35000"/>
                  </a:schemeClr>
                </a:solidFill>
                <a:latin typeface="Arial" panose="020B0604020202020204" pitchFamily="34" charset="0"/>
                <a:cs typeface="Arial" panose="020B0604020202020204" pitchFamily="34" charset="0"/>
              </a:rPr>
              <a:t>COVID-19</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898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9875520" cy="651927"/>
          </a:xfrm>
        </p:spPr>
        <p:txBody>
          <a:bodyPr>
            <a:norm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Financials – short term</a:t>
            </a:r>
            <a:endParaRPr lang="en-GB"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690688"/>
            <a:ext cx="10515600" cy="4486275"/>
          </a:xfrm>
        </p:spPr>
        <p:txBody>
          <a:bodyPr/>
          <a:lstStyle/>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The next 12 months</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&lt;Provide forecast P&amp;L, B/s and cash flow for the next 12 months for all relevant scenarios with key sensitivities applied&gt;</a:t>
            </a: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Key Risks</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a:t>
            </a:r>
            <a:r>
              <a:rPr lang="en-US" sz="1600" dirty="0" err="1">
                <a:solidFill>
                  <a:schemeClr val="tx1">
                    <a:lumMod val="65000"/>
                    <a:lumOff val="35000"/>
                  </a:schemeClr>
                </a:solidFill>
                <a:latin typeface="Arial" panose="020B0604020202020204" pitchFamily="34" charset="0"/>
                <a:cs typeface="Arial" panose="020B0604020202020204" pitchFamily="34" charset="0"/>
              </a:rPr>
              <a:t>Summarise</a:t>
            </a:r>
            <a:r>
              <a:rPr lang="en-US" sz="1600" dirty="0">
                <a:solidFill>
                  <a:schemeClr val="tx1">
                    <a:lumMod val="65000"/>
                    <a:lumOff val="35000"/>
                  </a:schemeClr>
                </a:solidFill>
                <a:latin typeface="Arial" panose="020B0604020202020204" pitchFamily="34" charset="0"/>
                <a:cs typeface="Arial" panose="020B0604020202020204" pitchFamily="34" charset="0"/>
              </a:rPr>
              <a:t> key risks and comment on how these can be mitigated)</a:t>
            </a:r>
          </a:p>
          <a:p>
            <a:endParaRPr lang="en-GB"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13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4115428208"/>
              </p:ext>
            </p:extLst>
          </p:nvPr>
        </p:nvGraphicFramePr>
        <p:xfrm>
          <a:off x="1145657" y="3702205"/>
          <a:ext cx="9900686" cy="2045597"/>
        </p:xfrm>
        <a:graphic>
          <a:graphicData uri="http://schemas.openxmlformats.org/drawingml/2006/table">
            <a:tbl>
              <a:tblPr firstRow="1" bandRow="1">
                <a:tableStyleId>{5C22544A-7EE6-4342-B048-85BDC9FD1C3A}</a:tableStyleId>
              </a:tblPr>
              <a:tblGrid>
                <a:gridCol w="4950343">
                  <a:extLst>
                    <a:ext uri="{9D8B030D-6E8A-4147-A177-3AD203B41FA5}">
                      <a16:colId xmlns:a16="http://schemas.microsoft.com/office/drawing/2014/main" val="4286405734"/>
                    </a:ext>
                  </a:extLst>
                </a:gridCol>
                <a:gridCol w="4950343">
                  <a:extLst>
                    <a:ext uri="{9D8B030D-6E8A-4147-A177-3AD203B41FA5}">
                      <a16:colId xmlns:a16="http://schemas.microsoft.com/office/drawing/2014/main" val="3862598570"/>
                    </a:ext>
                  </a:extLst>
                </a:gridCol>
              </a:tblGrid>
              <a:tr h="537227">
                <a:tc>
                  <a:txBody>
                    <a:bodyPr/>
                    <a:lstStyle/>
                    <a:p>
                      <a:pPr marL="0" indent="0" algn="l" defTabSz="914400" rtl="0" eaLnBrk="1" latinLnBrk="0" hangingPunct="1">
                        <a:lnSpc>
                          <a:spcPct val="90000"/>
                        </a:lnSpc>
                        <a:spcBef>
                          <a:spcPts val="1000"/>
                        </a:spcBef>
                        <a:buFont typeface="Arial" panose="020B0604020202020204" pitchFamily="34" charset="0"/>
                        <a:buNone/>
                      </a:pPr>
                      <a:r>
                        <a:rPr lang="en-GB" sz="1600" b="1" i="0" kern="1200" dirty="0">
                          <a:solidFill>
                            <a:schemeClr val="bg1"/>
                          </a:solidFill>
                          <a:latin typeface="Arial" panose="020B0604020202020204" pitchFamily="34" charset="0"/>
                          <a:ea typeface="+mn-ea"/>
                          <a:cs typeface="Arial" panose="020B0604020202020204" pitchFamily="34" charset="0"/>
                        </a:rPr>
                        <a:t>Key Risk</a:t>
                      </a:r>
                    </a:p>
                  </a:txBody>
                  <a:tcPr>
                    <a:solidFill>
                      <a:srgbClr val="DB222B"/>
                    </a:solidFill>
                  </a:tcPr>
                </a:tc>
                <a:tc>
                  <a:txBody>
                    <a:bodyPr/>
                    <a:lstStyle/>
                    <a:p>
                      <a:r>
                        <a:rPr lang="en-GB" sz="1600" b="1" i="0" kern="1200" dirty="0">
                          <a:solidFill>
                            <a:schemeClr val="bg1"/>
                          </a:solidFill>
                          <a:latin typeface="Arial" panose="020B0604020202020204" pitchFamily="34" charset="0"/>
                          <a:ea typeface="+mn-ea"/>
                          <a:cs typeface="Arial" panose="020B0604020202020204" pitchFamily="34" charset="0"/>
                        </a:rPr>
                        <a:t>Mitigation</a:t>
                      </a:r>
                    </a:p>
                  </a:txBody>
                  <a:tcPr>
                    <a:solidFill>
                      <a:srgbClr val="DB222B"/>
                    </a:solidFill>
                  </a:tcPr>
                </a:tc>
                <a:extLst>
                  <a:ext uri="{0D108BD9-81ED-4DB2-BD59-A6C34878D82A}">
                    <a16:rowId xmlns:a16="http://schemas.microsoft.com/office/drawing/2014/main" val="2647514452"/>
                  </a:ext>
                </a:extLst>
              </a:tr>
              <a:tr h="502790">
                <a:tc>
                  <a:txBody>
                    <a:bodyPr/>
                    <a:lstStyle/>
                    <a:p>
                      <a:pPr marL="0" indent="0" algn="l" defTabSz="914400" rtl="0" eaLnBrk="1" latinLnBrk="0" hangingPunct="1">
                        <a:lnSpc>
                          <a:spcPct val="90000"/>
                        </a:lnSpc>
                        <a:spcBef>
                          <a:spcPts val="1000"/>
                        </a:spcBef>
                        <a:buFont typeface="Arial" panose="020B0604020202020204" pitchFamily="34" charset="0"/>
                        <a:buNone/>
                      </a:pPr>
                      <a:endParaRPr lang="en-GB" sz="1600" b="0" i="1" kern="1200" dirty="0">
                        <a:solidFill>
                          <a:schemeClr val="tx1">
                            <a:lumMod val="65000"/>
                            <a:lumOff val="35000"/>
                          </a:schemeClr>
                        </a:solidFill>
                        <a:latin typeface="+mn-lt"/>
                        <a:ea typeface="+mn-ea"/>
                        <a:cs typeface="Calibri Light" panose="020F0302020204030204" pitchFamily="34" charset="0"/>
                      </a:endParaRPr>
                    </a:p>
                  </a:txBody>
                  <a:tcPr>
                    <a:solidFill>
                      <a:srgbClr val="DB222B">
                        <a:alpha val="15000"/>
                      </a:srgbClr>
                    </a:solidFill>
                  </a:tcPr>
                </a:tc>
                <a:tc>
                  <a:txBody>
                    <a:bodyPr/>
                    <a:lstStyle/>
                    <a:p>
                      <a:endParaRPr lang="en-GB" sz="1600" b="0" i="1" kern="1200" dirty="0">
                        <a:solidFill>
                          <a:schemeClr val="tx1">
                            <a:lumMod val="65000"/>
                            <a:lumOff val="35000"/>
                          </a:schemeClr>
                        </a:solidFill>
                        <a:latin typeface="+mn-lt"/>
                        <a:ea typeface="+mn-ea"/>
                        <a:cs typeface="Calibri Light" panose="020F0302020204030204" pitchFamily="34" charset="0"/>
                      </a:endParaRPr>
                    </a:p>
                  </a:txBody>
                  <a:tcPr>
                    <a:solidFill>
                      <a:srgbClr val="DB222B">
                        <a:alpha val="15000"/>
                      </a:srgbClr>
                    </a:solidFill>
                  </a:tcPr>
                </a:tc>
                <a:extLst>
                  <a:ext uri="{0D108BD9-81ED-4DB2-BD59-A6C34878D82A}">
                    <a16:rowId xmlns:a16="http://schemas.microsoft.com/office/drawing/2014/main" val="3028340986"/>
                  </a:ext>
                </a:extLst>
              </a:tr>
              <a:tr h="502790">
                <a:tc>
                  <a:txBody>
                    <a:bodyPr/>
                    <a:lstStyle/>
                    <a:p>
                      <a:pPr marL="0" indent="0" algn="l" defTabSz="914400" rtl="0" eaLnBrk="1" latinLnBrk="0" hangingPunct="1">
                        <a:lnSpc>
                          <a:spcPct val="90000"/>
                        </a:lnSpc>
                        <a:spcBef>
                          <a:spcPts val="1000"/>
                        </a:spcBef>
                        <a:buFont typeface="Arial" panose="020B0604020202020204" pitchFamily="34" charset="0"/>
                        <a:buNone/>
                      </a:pPr>
                      <a:endParaRPr lang="en-GB" sz="1600" b="0" i="1" kern="1200" dirty="0">
                        <a:solidFill>
                          <a:schemeClr val="tx1">
                            <a:lumMod val="65000"/>
                            <a:lumOff val="35000"/>
                          </a:schemeClr>
                        </a:solidFill>
                        <a:latin typeface="+mn-lt"/>
                        <a:ea typeface="+mn-ea"/>
                        <a:cs typeface="Calibri Light" panose="020F0302020204030204" pitchFamily="34" charset="0"/>
                      </a:endParaRPr>
                    </a:p>
                  </a:txBody>
                  <a:tcPr>
                    <a:solidFill>
                      <a:srgbClr val="DB222B">
                        <a:alpha val="5000"/>
                      </a:srgbClr>
                    </a:solidFill>
                  </a:tcPr>
                </a:tc>
                <a:tc>
                  <a:txBody>
                    <a:bodyPr/>
                    <a:lstStyle/>
                    <a:p>
                      <a:endParaRPr lang="en-GB" sz="1600" b="0" i="1" kern="1200" dirty="0">
                        <a:solidFill>
                          <a:schemeClr val="tx1">
                            <a:lumMod val="65000"/>
                            <a:lumOff val="35000"/>
                          </a:schemeClr>
                        </a:solidFill>
                        <a:latin typeface="+mn-lt"/>
                        <a:ea typeface="+mn-ea"/>
                        <a:cs typeface="Calibri Light" panose="020F0302020204030204" pitchFamily="34" charset="0"/>
                      </a:endParaRPr>
                    </a:p>
                  </a:txBody>
                  <a:tcPr>
                    <a:solidFill>
                      <a:srgbClr val="DB222B">
                        <a:alpha val="5000"/>
                      </a:srgbClr>
                    </a:solidFill>
                  </a:tcPr>
                </a:tc>
                <a:extLst>
                  <a:ext uri="{0D108BD9-81ED-4DB2-BD59-A6C34878D82A}">
                    <a16:rowId xmlns:a16="http://schemas.microsoft.com/office/drawing/2014/main" val="2445710820"/>
                  </a:ext>
                </a:extLst>
              </a:tr>
              <a:tr h="502790">
                <a:tc>
                  <a:txBody>
                    <a:bodyPr/>
                    <a:lstStyle/>
                    <a:p>
                      <a:pPr marL="0" indent="0" algn="l" defTabSz="914400" rtl="0" eaLnBrk="1" latinLnBrk="0" hangingPunct="1">
                        <a:lnSpc>
                          <a:spcPct val="90000"/>
                        </a:lnSpc>
                        <a:spcBef>
                          <a:spcPts val="1000"/>
                        </a:spcBef>
                        <a:buFont typeface="Arial" panose="020B0604020202020204" pitchFamily="34" charset="0"/>
                        <a:buNone/>
                      </a:pPr>
                      <a:endParaRPr lang="en-GB" sz="1600" b="0" i="1" kern="1200" dirty="0">
                        <a:solidFill>
                          <a:schemeClr val="tx1">
                            <a:lumMod val="65000"/>
                            <a:lumOff val="35000"/>
                          </a:schemeClr>
                        </a:solidFill>
                        <a:latin typeface="+mn-lt"/>
                        <a:ea typeface="+mn-ea"/>
                        <a:cs typeface="Calibri Light" panose="020F0302020204030204" pitchFamily="34" charset="0"/>
                      </a:endParaRPr>
                    </a:p>
                  </a:txBody>
                  <a:tcPr>
                    <a:solidFill>
                      <a:srgbClr val="DB222B">
                        <a:alpha val="15000"/>
                      </a:srgbClr>
                    </a:solidFill>
                  </a:tcPr>
                </a:tc>
                <a:tc>
                  <a:txBody>
                    <a:bodyPr/>
                    <a:lstStyle/>
                    <a:p>
                      <a:endParaRPr lang="en-GB" sz="1600" b="0" i="1" kern="1200" dirty="0">
                        <a:solidFill>
                          <a:schemeClr val="tx1">
                            <a:lumMod val="65000"/>
                            <a:lumOff val="35000"/>
                          </a:schemeClr>
                        </a:solidFill>
                        <a:latin typeface="+mn-lt"/>
                        <a:ea typeface="+mn-ea"/>
                        <a:cs typeface="Calibri Light" panose="020F0302020204030204" pitchFamily="34" charset="0"/>
                      </a:endParaRPr>
                    </a:p>
                  </a:txBody>
                  <a:tcPr>
                    <a:solidFill>
                      <a:srgbClr val="DB222B">
                        <a:alpha val="15000"/>
                      </a:srgbClr>
                    </a:solidFill>
                  </a:tcPr>
                </a:tc>
                <a:extLst>
                  <a:ext uri="{0D108BD9-81ED-4DB2-BD59-A6C34878D82A}">
                    <a16:rowId xmlns:a16="http://schemas.microsoft.com/office/drawing/2014/main" val="1479957488"/>
                  </a:ext>
                </a:extLst>
              </a:tr>
            </a:tbl>
          </a:graphicData>
        </a:graphic>
      </p:graphicFrame>
    </p:spTree>
    <p:extLst>
      <p:ext uri="{BB962C8B-B14F-4D97-AF65-F5344CB8AC3E}">
        <p14:creationId xmlns:p14="http://schemas.microsoft.com/office/powerpoint/2010/main" val="2734114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9875520" cy="762000"/>
          </a:xfrm>
        </p:spPr>
        <p:txBody>
          <a:bodyPr>
            <a:norm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Financials – looking to long term future post </a:t>
            </a:r>
            <a:r>
              <a:rPr lang="en-US" sz="2000" b="1" dirty="0" smtClean="0">
                <a:solidFill>
                  <a:schemeClr val="tx1">
                    <a:lumMod val="65000"/>
                    <a:lumOff val="35000"/>
                  </a:schemeClr>
                </a:solidFill>
                <a:latin typeface="Arial" panose="020B0604020202020204" pitchFamily="34" charset="0"/>
                <a:cs typeface="Arial" panose="020B0604020202020204" pitchFamily="34" charset="0"/>
              </a:rPr>
              <a:t>COVID-19</a:t>
            </a:r>
            <a:endParaRPr lang="en-GB" sz="2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505415"/>
            <a:ext cx="10515600" cy="4671548"/>
          </a:xfrm>
        </p:spPr>
        <p:txBody>
          <a:bodyPr>
            <a:normAutofit/>
          </a:bodyPr>
          <a:lstStyle/>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Towards post </a:t>
            </a:r>
            <a:r>
              <a:rPr lang="en-US" sz="1600" b="1" dirty="0" smtClean="0">
                <a:solidFill>
                  <a:schemeClr val="tx1">
                    <a:lumMod val="65000"/>
                    <a:lumOff val="35000"/>
                  </a:schemeClr>
                </a:solidFill>
                <a:latin typeface="Arial" panose="020B0604020202020204" pitchFamily="34" charset="0"/>
                <a:cs typeface="Arial" panose="020B0604020202020204" pitchFamily="34" charset="0"/>
              </a:rPr>
              <a:t>COVID-19</a:t>
            </a:r>
            <a:endParaRPr lang="en-US" sz="16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&lt;Provide forecast P&amp;L, B/s and cash flow for the next 3  years for different scenarios with various key sensitivities applied&gt;</a:t>
            </a:r>
          </a:p>
          <a:p>
            <a:pPr marL="0" indent="0">
              <a:buNone/>
            </a:pPr>
            <a:endParaRPr lang="en-GB" sz="16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14</a:t>
            </a:fld>
            <a:endParaRPr lang="en-US"/>
          </a:p>
        </p:txBody>
      </p:sp>
    </p:spTree>
    <p:extLst>
      <p:ext uri="{BB962C8B-B14F-4D97-AF65-F5344CB8AC3E}">
        <p14:creationId xmlns:p14="http://schemas.microsoft.com/office/powerpoint/2010/main" val="3474221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632" y="1499191"/>
            <a:ext cx="10515600" cy="4699997"/>
          </a:xfrm>
        </p:spPr>
        <p:txBody>
          <a:bodyPr/>
          <a:lstStyle/>
          <a:p>
            <a:pPr marL="0" indent="0">
              <a:buNone/>
            </a:pPr>
            <a:r>
              <a:rPr lang="en-US" sz="1000" b="1" dirty="0">
                <a:solidFill>
                  <a:schemeClr val="tx1">
                    <a:lumMod val="65000"/>
                    <a:lumOff val="35000"/>
                  </a:schemeClr>
                </a:solidFill>
                <a:latin typeface="Arial" panose="020B0604020202020204" pitchFamily="34" charset="0"/>
                <a:cs typeface="Arial" panose="020B0604020202020204" pitchFamily="34" charset="0"/>
              </a:rPr>
              <a:t>Funding Required for period to (</a:t>
            </a:r>
            <a:r>
              <a:rPr lang="en-US" sz="1000" i="1" dirty="0">
                <a:solidFill>
                  <a:schemeClr val="tx1">
                    <a:lumMod val="65000"/>
                    <a:lumOff val="35000"/>
                  </a:schemeClr>
                </a:solidFill>
                <a:latin typeface="Arial" panose="020B0604020202020204" pitchFamily="34" charset="0"/>
                <a:cs typeface="Arial" panose="020B0604020202020204" pitchFamily="34" charset="0"/>
              </a:rPr>
              <a:t>insert date</a:t>
            </a:r>
            <a:r>
              <a:rPr lang="en-US" sz="1000" dirty="0">
                <a:solidFill>
                  <a:schemeClr val="tx1">
                    <a:lumMod val="65000"/>
                    <a:lumOff val="35000"/>
                  </a:schemeClr>
                </a:solidFill>
                <a:latin typeface="Arial" panose="020B0604020202020204" pitchFamily="34" charset="0"/>
                <a:cs typeface="Arial" panose="020B0604020202020204" pitchFamily="34" charset="0"/>
              </a:rPr>
              <a:t>)</a:t>
            </a:r>
            <a:endParaRPr lang="en-US" sz="10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GB" dirty="0"/>
          </a:p>
        </p:txBody>
      </p:sp>
      <p:sp>
        <p:nvSpPr>
          <p:cNvPr id="4" name="Date Placeholder 3"/>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15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741003634"/>
              </p:ext>
            </p:extLst>
          </p:nvPr>
        </p:nvGraphicFramePr>
        <p:xfrm>
          <a:off x="999460" y="1940312"/>
          <a:ext cx="10354340" cy="3700366"/>
        </p:xfrm>
        <a:graphic>
          <a:graphicData uri="http://schemas.openxmlformats.org/drawingml/2006/table">
            <a:tbl>
              <a:tblPr firstRow="1" bandRow="1">
                <a:tableStyleId>{5C22544A-7EE6-4342-B048-85BDC9FD1C3A}</a:tableStyleId>
              </a:tblPr>
              <a:tblGrid>
                <a:gridCol w="2831843">
                  <a:extLst>
                    <a:ext uri="{9D8B030D-6E8A-4147-A177-3AD203B41FA5}">
                      <a16:colId xmlns:a16="http://schemas.microsoft.com/office/drawing/2014/main" val="836487358"/>
                    </a:ext>
                  </a:extLst>
                </a:gridCol>
                <a:gridCol w="1579325">
                  <a:extLst>
                    <a:ext uri="{9D8B030D-6E8A-4147-A177-3AD203B41FA5}">
                      <a16:colId xmlns:a16="http://schemas.microsoft.com/office/drawing/2014/main" val="3631653918"/>
                    </a:ext>
                  </a:extLst>
                </a:gridCol>
                <a:gridCol w="1579325">
                  <a:extLst>
                    <a:ext uri="{9D8B030D-6E8A-4147-A177-3AD203B41FA5}">
                      <a16:colId xmlns:a16="http://schemas.microsoft.com/office/drawing/2014/main" val="923906113"/>
                    </a:ext>
                  </a:extLst>
                </a:gridCol>
                <a:gridCol w="4363847">
                  <a:extLst>
                    <a:ext uri="{9D8B030D-6E8A-4147-A177-3AD203B41FA5}">
                      <a16:colId xmlns:a16="http://schemas.microsoft.com/office/drawing/2014/main" val="511072196"/>
                    </a:ext>
                  </a:extLst>
                </a:gridCol>
              </a:tblGrid>
              <a:tr h="516321">
                <a:tc>
                  <a:txBody>
                    <a:bodyPr/>
                    <a:lstStyle/>
                    <a:p>
                      <a:endParaRPr lang="en-GB" sz="1400" dirty="0">
                        <a:latin typeface="Arial" panose="020B0604020202020204" pitchFamily="34" charset="0"/>
                        <a:cs typeface="Arial" panose="020B0604020202020204" pitchFamily="34" charset="0"/>
                      </a:endParaRPr>
                    </a:p>
                  </a:txBody>
                  <a:tcPr>
                    <a:solidFill>
                      <a:srgbClr val="DB222B"/>
                    </a:solidFill>
                  </a:tcPr>
                </a:tc>
                <a:tc>
                  <a:txBody>
                    <a:bodyPr/>
                    <a:lstStyle/>
                    <a:p>
                      <a:r>
                        <a:rPr lang="en-GB" sz="1400" dirty="0">
                          <a:latin typeface="Arial" panose="020B0604020202020204" pitchFamily="34" charset="0"/>
                          <a:cs typeface="Arial" panose="020B0604020202020204" pitchFamily="34" charset="0"/>
                        </a:rPr>
                        <a:t>Amount</a:t>
                      </a:r>
                    </a:p>
                    <a:p>
                      <a:r>
                        <a:rPr lang="en-GB" sz="1400" dirty="0">
                          <a:latin typeface="Arial" panose="020B0604020202020204" pitchFamily="34" charset="0"/>
                          <a:cs typeface="Arial" panose="020B0604020202020204" pitchFamily="34" charset="0"/>
                        </a:rPr>
                        <a:t>£</a:t>
                      </a:r>
                    </a:p>
                  </a:txBody>
                  <a:tcPr>
                    <a:solidFill>
                      <a:srgbClr val="DB222B"/>
                    </a:solidFill>
                  </a:tcPr>
                </a:tc>
                <a:tc>
                  <a:txBody>
                    <a:bodyPr/>
                    <a:lstStyle/>
                    <a:p>
                      <a:r>
                        <a:rPr lang="en-GB" sz="1400" dirty="0">
                          <a:latin typeface="Arial" panose="020B0604020202020204" pitchFamily="34" charset="0"/>
                          <a:cs typeface="Arial" panose="020B0604020202020204" pitchFamily="34" charset="0"/>
                        </a:rPr>
                        <a:t>Type </a:t>
                      </a:r>
                    </a:p>
                    <a:p>
                      <a:r>
                        <a:rPr lang="en-GB" sz="1400" dirty="0">
                          <a:latin typeface="Arial" panose="020B0604020202020204" pitchFamily="34" charset="0"/>
                          <a:cs typeface="Arial" panose="020B0604020202020204" pitchFamily="34" charset="0"/>
                        </a:rPr>
                        <a:t>(e.g. CLN</a:t>
                      </a:r>
                      <a:r>
                        <a:rPr lang="en-GB" sz="1400" baseline="0" dirty="0">
                          <a:latin typeface="Arial" panose="020B0604020202020204" pitchFamily="34" charset="0"/>
                          <a:cs typeface="Arial" panose="020B0604020202020204" pitchFamily="34" charset="0"/>
                        </a:rPr>
                        <a:t>, equity)</a:t>
                      </a:r>
                      <a:endParaRPr lang="en-GB" sz="1400" dirty="0">
                        <a:latin typeface="Arial" panose="020B0604020202020204" pitchFamily="34" charset="0"/>
                        <a:cs typeface="Arial" panose="020B0604020202020204" pitchFamily="34" charset="0"/>
                      </a:endParaRPr>
                    </a:p>
                  </a:txBody>
                  <a:tcPr>
                    <a:solidFill>
                      <a:srgbClr val="DB222B"/>
                    </a:solidFill>
                  </a:tcPr>
                </a:tc>
                <a:tc>
                  <a:txBody>
                    <a:bodyPr/>
                    <a:lstStyle/>
                    <a:p>
                      <a:r>
                        <a:rPr lang="en-GB" sz="1400" dirty="0">
                          <a:latin typeface="Arial" panose="020B0604020202020204" pitchFamily="34" charset="0"/>
                          <a:cs typeface="Arial" panose="020B0604020202020204" pitchFamily="34" charset="0"/>
                        </a:rPr>
                        <a:t>Comment</a:t>
                      </a:r>
                    </a:p>
                  </a:txBody>
                  <a:tcPr>
                    <a:solidFill>
                      <a:srgbClr val="DB222B"/>
                    </a:solidFill>
                  </a:tcPr>
                </a:tc>
                <a:extLst>
                  <a:ext uri="{0D108BD9-81ED-4DB2-BD59-A6C34878D82A}">
                    <a16:rowId xmlns:a16="http://schemas.microsoft.com/office/drawing/2014/main" val="3626883565"/>
                  </a:ext>
                </a:extLst>
              </a:tr>
              <a:tr h="516321">
                <a:tc>
                  <a:txBody>
                    <a:bodyPr/>
                    <a:lstStyle/>
                    <a:p>
                      <a:r>
                        <a:rPr lang="en-GB" sz="1400" b="1" dirty="0">
                          <a:latin typeface="Arial" panose="020B0604020202020204" pitchFamily="34" charset="0"/>
                          <a:cs typeface="Arial" panose="020B0604020202020204" pitchFamily="34" charset="0"/>
                        </a:rPr>
                        <a:t>Total Amount Required</a:t>
                      </a:r>
                    </a:p>
                  </a:txBody>
                  <a:tcPr>
                    <a:solidFill>
                      <a:srgbClr val="DB222B">
                        <a:alpha val="15000"/>
                      </a:srgbClr>
                    </a:solidFill>
                  </a:tcPr>
                </a:tc>
                <a:tc>
                  <a:txBody>
                    <a:bodyPr/>
                    <a:lstStyle/>
                    <a:p>
                      <a:endParaRPr lang="en-GB" sz="1400" dirty="0">
                        <a:latin typeface="Arial" panose="020B0604020202020204" pitchFamily="34" charset="0"/>
                        <a:cs typeface="Arial" panose="020B0604020202020204" pitchFamily="34" charset="0"/>
                      </a:endParaRPr>
                    </a:p>
                  </a:txBody>
                  <a:tcPr>
                    <a:solidFill>
                      <a:srgbClr val="DB222B">
                        <a:alpha val="15000"/>
                      </a:srgbClr>
                    </a:solidFill>
                  </a:tcPr>
                </a:tc>
                <a:tc>
                  <a:txBody>
                    <a:bodyPr/>
                    <a:lstStyle/>
                    <a:p>
                      <a:endParaRPr lang="en-GB" sz="1400" dirty="0">
                        <a:latin typeface="Arial" panose="020B0604020202020204" pitchFamily="34" charset="0"/>
                        <a:cs typeface="Arial" panose="020B0604020202020204" pitchFamily="34" charset="0"/>
                      </a:endParaRPr>
                    </a:p>
                  </a:txBody>
                  <a:tcPr>
                    <a:solidFill>
                      <a:srgbClr val="DB222B">
                        <a:alpha val="15000"/>
                      </a:srgbClr>
                    </a:solidFill>
                  </a:tcPr>
                </a:tc>
                <a:tc>
                  <a:txBody>
                    <a:bodyPr/>
                    <a:lstStyle/>
                    <a:p>
                      <a:endParaRPr lang="en-GB" sz="1400" dirty="0">
                        <a:latin typeface="Arial" panose="020B0604020202020204" pitchFamily="34" charset="0"/>
                        <a:cs typeface="Arial" panose="020B0604020202020204" pitchFamily="34" charset="0"/>
                      </a:endParaRPr>
                    </a:p>
                  </a:txBody>
                  <a:tcPr>
                    <a:solidFill>
                      <a:srgbClr val="DB222B">
                        <a:alpha val="15000"/>
                      </a:srgbClr>
                    </a:solidFill>
                  </a:tcPr>
                </a:tc>
                <a:extLst>
                  <a:ext uri="{0D108BD9-81ED-4DB2-BD59-A6C34878D82A}">
                    <a16:rowId xmlns:a16="http://schemas.microsoft.com/office/drawing/2014/main" val="1333888603"/>
                  </a:ext>
                </a:extLst>
              </a:tr>
              <a:tr h="2452525">
                <a:tc>
                  <a:txBody>
                    <a:bodyPr/>
                    <a:lstStyle/>
                    <a:p>
                      <a:r>
                        <a:rPr lang="en-GB" sz="1400" b="1" dirty="0">
                          <a:latin typeface="Arial" panose="020B0604020202020204" pitchFamily="34" charset="0"/>
                          <a:cs typeface="Arial" panose="020B0604020202020204" pitchFamily="34" charset="0"/>
                        </a:rPr>
                        <a:t>Required</a:t>
                      </a:r>
                      <a:r>
                        <a:rPr lang="en-GB" sz="1400" b="1" baseline="0" dirty="0">
                          <a:latin typeface="Arial" panose="020B0604020202020204" pitchFamily="34" charset="0"/>
                          <a:cs typeface="Arial" panose="020B0604020202020204" pitchFamily="34" charset="0"/>
                        </a:rPr>
                        <a:t> for  - examples below:</a:t>
                      </a:r>
                    </a:p>
                    <a:p>
                      <a:endParaRPr lang="en-GB" sz="1400" b="1"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Product Development Costs</a:t>
                      </a:r>
                    </a:p>
                    <a:p>
                      <a:r>
                        <a:rPr lang="en-GB" sz="1400" dirty="0">
                          <a:latin typeface="Arial" panose="020B0604020202020204" pitchFamily="34" charset="0"/>
                          <a:cs typeface="Arial" panose="020B0604020202020204" pitchFamily="34" charset="0"/>
                        </a:rPr>
                        <a:t>Marketing spend</a:t>
                      </a:r>
                    </a:p>
                    <a:p>
                      <a:r>
                        <a:rPr lang="en-GB" sz="1400" dirty="0">
                          <a:latin typeface="Arial" panose="020B0604020202020204" pitchFamily="34" charset="0"/>
                          <a:cs typeface="Arial" panose="020B0604020202020204" pitchFamily="34" charset="0"/>
                        </a:rPr>
                        <a:t>Working Capital</a:t>
                      </a:r>
                    </a:p>
                    <a:p>
                      <a:r>
                        <a:rPr lang="en-GB" sz="1400" dirty="0">
                          <a:latin typeface="Arial" panose="020B0604020202020204" pitchFamily="34" charset="0"/>
                          <a:cs typeface="Arial" panose="020B0604020202020204" pitchFamily="34" charset="0"/>
                        </a:rPr>
                        <a:t>Capex</a:t>
                      </a:r>
                    </a:p>
                    <a:p>
                      <a:r>
                        <a:rPr lang="en-GB" sz="1400" dirty="0">
                          <a:latin typeface="Arial" panose="020B0604020202020204" pitchFamily="34" charset="0"/>
                          <a:cs typeface="Arial" panose="020B0604020202020204" pitchFamily="34" charset="0"/>
                        </a:rPr>
                        <a:t>Additional staff</a:t>
                      </a:r>
                    </a:p>
                    <a:p>
                      <a:endParaRPr lang="en-GB" sz="1400" dirty="0">
                        <a:latin typeface="Arial" panose="020B0604020202020204" pitchFamily="34" charset="0"/>
                        <a:cs typeface="Arial" panose="020B0604020202020204" pitchFamily="34" charset="0"/>
                      </a:endParaRPr>
                    </a:p>
                  </a:txBody>
                  <a:tcPr>
                    <a:solidFill>
                      <a:srgbClr val="DB222B">
                        <a:alpha val="5000"/>
                      </a:srgbClr>
                    </a:solidFill>
                  </a:tcPr>
                </a:tc>
                <a:tc>
                  <a:txBody>
                    <a:bodyPr/>
                    <a:lstStyle/>
                    <a:p>
                      <a:endParaRPr lang="en-GB" sz="1400" dirty="0">
                        <a:latin typeface="Arial" panose="020B0604020202020204" pitchFamily="34" charset="0"/>
                        <a:cs typeface="Arial" panose="020B0604020202020204" pitchFamily="34" charset="0"/>
                      </a:endParaRPr>
                    </a:p>
                  </a:txBody>
                  <a:tcPr>
                    <a:solidFill>
                      <a:srgbClr val="DB222B">
                        <a:alpha val="5000"/>
                      </a:srgbClr>
                    </a:solidFill>
                  </a:tcPr>
                </a:tc>
                <a:tc>
                  <a:txBody>
                    <a:bodyPr/>
                    <a:lstStyle/>
                    <a:p>
                      <a:endParaRPr lang="en-GB" sz="1400" dirty="0">
                        <a:latin typeface="Arial" panose="020B0604020202020204" pitchFamily="34" charset="0"/>
                        <a:cs typeface="Arial" panose="020B0604020202020204" pitchFamily="34" charset="0"/>
                      </a:endParaRPr>
                    </a:p>
                  </a:txBody>
                  <a:tcPr>
                    <a:solidFill>
                      <a:srgbClr val="DB222B">
                        <a:alpha val="5000"/>
                      </a:srgbClr>
                    </a:solidFill>
                  </a:tcPr>
                </a:tc>
                <a:tc>
                  <a:txBody>
                    <a:bodyPr/>
                    <a:lstStyle/>
                    <a:p>
                      <a:endParaRPr lang="en-GB" sz="1400" dirty="0">
                        <a:latin typeface="Arial" panose="020B0604020202020204" pitchFamily="34" charset="0"/>
                        <a:cs typeface="Arial" panose="020B0604020202020204" pitchFamily="34" charset="0"/>
                      </a:endParaRPr>
                    </a:p>
                  </a:txBody>
                  <a:tcPr>
                    <a:solidFill>
                      <a:srgbClr val="DB222B">
                        <a:alpha val="5000"/>
                      </a:srgbClr>
                    </a:solidFill>
                  </a:tcPr>
                </a:tc>
                <a:extLst>
                  <a:ext uri="{0D108BD9-81ED-4DB2-BD59-A6C34878D82A}">
                    <a16:rowId xmlns:a16="http://schemas.microsoft.com/office/drawing/2014/main" val="1974287478"/>
                  </a:ext>
                </a:extLst>
              </a:tr>
            </a:tbl>
          </a:graphicData>
        </a:graphic>
      </p:graphicFrame>
      <p:sp>
        <p:nvSpPr>
          <p:cNvPr id="10" name="Title 1">
            <a:extLst>
              <a:ext uri="{FF2B5EF4-FFF2-40B4-BE49-F238E27FC236}">
                <a16:creationId xmlns:a16="http://schemas.microsoft.com/office/drawing/2014/main" id="{9BD07B70-DC54-A340-BE24-1CEE56DFA740}"/>
              </a:ext>
            </a:extLst>
          </p:cNvPr>
          <p:cNvSpPr txBox="1">
            <a:spLocks/>
          </p:cNvSpPr>
          <p:nvPr/>
        </p:nvSpPr>
        <p:spPr>
          <a:xfrm>
            <a:off x="838200" y="609600"/>
            <a:ext cx="987552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DB222B"/>
                </a:solidFill>
                <a:latin typeface="+mj-lt"/>
                <a:ea typeface="+mj-ea"/>
                <a:cs typeface="+mj-cs"/>
              </a:defRPr>
            </a:lvl1p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Funding proposal - Details</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307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632" y="1584251"/>
            <a:ext cx="10515600" cy="4614937"/>
          </a:xfrm>
        </p:spPr>
        <p:txBody>
          <a:bodyPr>
            <a:normAutofit/>
          </a:bodyPr>
          <a:lstStyle/>
          <a:p>
            <a:pPr marL="0" indent="0">
              <a:buNone/>
            </a:pPr>
            <a:r>
              <a:rPr lang="en-US" sz="1200" b="1" dirty="0">
                <a:solidFill>
                  <a:schemeClr val="tx1">
                    <a:lumMod val="65000"/>
                    <a:lumOff val="35000"/>
                  </a:schemeClr>
                </a:solidFill>
                <a:latin typeface="Arial" panose="020B0604020202020204" pitchFamily="34" charset="0"/>
                <a:cs typeface="Arial" panose="020B0604020202020204" pitchFamily="34" charset="0"/>
              </a:rPr>
              <a:t>Proposed Sources</a:t>
            </a:r>
            <a:endParaRPr lang="en-GB" sz="12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9F1F2843-3CA7-294F-94FE-88DF4DF64144}" type="datetime1">
              <a:rPr lang="en-GB" smtClean="0"/>
              <a:t>28/08/2020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16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61142433"/>
              </p:ext>
            </p:extLst>
          </p:nvPr>
        </p:nvGraphicFramePr>
        <p:xfrm>
          <a:off x="999460" y="1951461"/>
          <a:ext cx="10354339" cy="3432261"/>
        </p:xfrm>
        <a:graphic>
          <a:graphicData uri="http://schemas.openxmlformats.org/drawingml/2006/table">
            <a:tbl>
              <a:tblPr firstRow="1" bandRow="1">
                <a:tableStyleId>{5C22544A-7EE6-4342-B048-85BDC9FD1C3A}</a:tableStyleId>
              </a:tblPr>
              <a:tblGrid>
                <a:gridCol w="3672901">
                  <a:extLst>
                    <a:ext uri="{9D8B030D-6E8A-4147-A177-3AD203B41FA5}">
                      <a16:colId xmlns:a16="http://schemas.microsoft.com/office/drawing/2014/main" val="836487358"/>
                    </a:ext>
                  </a:extLst>
                </a:gridCol>
                <a:gridCol w="1532187">
                  <a:extLst>
                    <a:ext uri="{9D8B030D-6E8A-4147-A177-3AD203B41FA5}">
                      <a16:colId xmlns:a16="http://schemas.microsoft.com/office/drawing/2014/main" val="923906113"/>
                    </a:ext>
                  </a:extLst>
                </a:gridCol>
                <a:gridCol w="5149251">
                  <a:extLst>
                    <a:ext uri="{9D8B030D-6E8A-4147-A177-3AD203B41FA5}">
                      <a16:colId xmlns:a16="http://schemas.microsoft.com/office/drawing/2014/main" val="511072196"/>
                    </a:ext>
                  </a:extLst>
                </a:gridCol>
              </a:tblGrid>
              <a:tr h="387435">
                <a:tc>
                  <a:txBody>
                    <a:bodyPr/>
                    <a:lstStyle/>
                    <a:p>
                      <a:r>
                        <a:rPr lang="en-GB" dirty="0">
                          <a:latin typeface="Arial" panose="020B0604020202020204" pitchFamily="34" charset="0"/>
                          <a:cs typeface="Arial" panose="020B0604020202020204" pitchFamily="34" charset="0"/>
                        </a:rPr>
                        <a:t>Source</a:t>
                      </a:r>
                    </a:p>
                  </a:txBody>
                  <a:tcPr>
                    <a:solidFill>
                      <a:srgbClr val="DB222B"/>
                    </a:solidFill>
                  </a:tcPr>
                </a:tc>
                <a:tc>
                  <a:txBody>
                    <a:bodyPr/>
                    <a:lstStyle/>
                    <a:p>
                      <a:r>
                        <a:rPr lang="en-GB" dirty="0">
                          <a:latin typeface="Arial" panose="020B0604020202020204" pitchFamily="34" charset="0"/>
                          <a:cs typeface="Arial" panose="020B0604020202020204" pitchFamily="34" charset="0"/>
                        </a:rPr>
                        <a:t>Amount</a:t>
                      </a:r>
                    </a:p>
                  </a:txBody>
                  <a:tcPr>
                    <a:solidFill>
                      <a:srgbClr val="DB222B"/>
                    </a:solidFill>
                  </a:tcPr>
                </a:tc>
                <a:tc>
                  <a:txBody>
                    <a:bodyPr/>
                    <a:lstStyle/>
                    <a:p>
                      <a:r>
                        <a:rPr lang="en-GB" dirty="0">
                          <a:latin typeface="Arial" panose="020B0604020202020204" pitchFamily="34" charset="0"/>
                          <a:cs typeface="Arial" panose="020B0604020202020204" pitchFamily="34" charset="0"/>
                        </a:rPr>
                        <a:t>Structure/Terms</a:t>
                      </a:r>
                    </a:p>
                  </a:txBody>
                  <a:tcPr>
                    <a:solidFill>
                      <a:srgbClr val="DB222B"/>
                    </a:solidFill>
                  </a:tcPr>
                </a:tc>
                <a:extLst>
                  <a:ext uri="{0D108BD9-81ED-4DB2-BD59-A6C34878D82A}">
                    <a16:rowId xmlns:a16="http://schemas.microsoft.com/office/drawing/2014/main" val="3626883565"/>
                  </a:ext>
                </a:extLst>
              </a:tr>
              <a:tr h="507471">
                <a:tc>
                  <a:txBody>
                    <a:bodyPr/>
                    <a:lstStyle/>
                    <a:p>
                      <a:r>
                        <a:rPr lang="en-GB" sz="1200" b="1" dirty="0">
                          <a:latin typeface="Arial" panose="020B0604020202020204" pitchFamily="34" charset="0"/>
                          <a:cs typeface="Arial" panose="020B0604020202020204" pitchFamily="34" charset="0"/>
                        </a:rPr>
                        <a:t>Bank</a:t>
                      </a:r>
                    </a:p>
                  </a:txBody>
                  <a:tcPr>
                    <a:solidFill>
                      <a:srgbClr val="DB222B">
                        <a:alpha val="1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1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15000"/>
                      </a:srgbClr>
                    </a:solidFill>
                  </a:tcPr>
                </a:tc>
                <a:extLst>
                  <a:ext uri="{0D108BD9-81ED-4DB2-BD59-A6C34878D82A}">
                    <a16:rowId xmlns:a16="http://schemas.microsoft.com/office/drawing/2014/main" val="1333888603"/>
                  </a:ext>
                </a:extLst>
              </a:tr>
              <a:tr h="507471">
                <a:tc>
                  <a:txBody>
                    <a:bodyPr/>
                    <a:lstStyle/>
                    <a:p>
                      <a:r>
                        <a:rPr lang="en-GB" sz="1200" b="1" dirty="0">
                          <a:latin typeface="Arial" panose="020B0604020202020204" pitchFamily="34" charset="0"/>
                          <a:cs typeface="Arial" panose="020B0604020202020204" pitchFamily="34" charset="0"/>
                        </a:rPr>
                        <a:t>Other Financial Institutions</a:t>
                      </a:r>
                    </a:p>
                  </a:txBody>
                  <a:tcPr>
                    <a:solidFill>
                      <a:srgbClr val="DB222B">
                        <a:alpha val="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5000"/>
                      </a:srgbClr>
                    </a:solidFill>
                  </a:tcPr>
                </a:tc>
                <a:extLst>
                  <a:ext uri="{0D108BD9-81ED-4DB2-BD59-A6C34878D82A}">
                    <a16:rowId xmlns:a16="http://schemas.microsoft.com/office/drawing/2014/main" val="1974287478"/>
                  </a:ext>
                </a:extLst>
              </a:tr>
              <a:tr h="507471">
                <a:tc>
                  <a:txBody>
                    <a:bodyPr/>
                    <a:lstStyle/>
                    <a:p>
                      <a:r>
                        <a:rPr lang="en-GB" sz="1200" b="1" dirty="0">
                          <a:latin typeface="Arial" panose="020B0604020202020204" pitchFamily="34" charset="0"/>
                          <a:cs typeface="Arial" panose="020B0604020202020204" pitchFamily="34" charset="0"/>
                        </a:rPr>
                        <a:t>Existing Investors</a:t>
                      </a:r>
                    </a:p>
                  </a:txBody>
                  <a:tcPr>
                    <a:solidFill>
                      <a:srgbClr val="DB222B">
                        <a:alpha val="1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1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15000"/>
                      </a:srgbClr>
                    </a:solidFill>
                  </a:tcPr>
                </a:tc>
                <a:extLst>
                  <a:ext uri="{0D108BD9-81ED-4DB2-BD59-A6C34878D82A}">
                    <a16:rowId xmlns:a16="http://schemas.microsoft.com/office/drawing/2014/main" val="3563625646"/>
                  </a:ext>
                </a:extLst>
              </a:tr>
              <a:tr h="507471">
                <a:tc>
                  <a:txBody>
                    <a:bodyPr/>
                    <a:lstStyle/>
                    <a:p>
                      <a:r>
                        <a:rPr lang="en-GB" sz="1200" b="1" dirty="0">
                          <a:latin typeface="Arial" panose="020B0604020202020204" pitchFamily="34" charset="0"/>
                          <a:cs typeface="Arial" panose="020B0604020202020204" pitchFamily="34" charset="0"/>
                        </a:rPr>
                        <a:t>New investors</a:t>
                      </a:r>
                      <a:r>
                        <a:rPr lang="en-GB" sz="1200" b="1" baseline="0" dirty="0">
                          <a:latin typeface="Arial" panose="020B0604020202020204" pitchFamily="34" charset="0"/>
                          <a:cs typeface="Arial" panose="020B0604020202020204" pitchFamily="34" charset="0"/>
                        </a:rPr>
                        <a:t> (excluding CEIF)</a:t>
                      </a:r>
                      <a:endParaRPr lang="en-GB" sz="1200" b="1" dirty="0">
                        <a:latin typeface="Arial" panose="020B0604020202020204" pitchFamily="34" charset="0"/>
                        <a:cs typeface="Arial" panose="020B0604020202020204" pitchFamily="34" charset="0"/>
                      </a:endParaRPr>
                    </a:p>
                  </a:txBody>
                  <a:tcPr>
                    <a:solidFill>
                      <a:srgbClr val="DB222B">
                        <a:alpha val="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5000"/>
                      </a:srgbClr>
                    </a:solidFill>
                  </a:tcPr>
                </a:tc>
                <a:extLst>
                  <a:ext uri="{0D108BD9-81ED-4DB2-BD59-A6C34878D82A}">
                    <a16:rowId xmlns:a16="http://schemas.microsoft.com/office/drawing/2014/main" val="2283629650"/>
                  </a:ext>
                </a:extLst>
              </a:tr>
              <a:tr h="507471">
                <a:tc>
                  <a:txBody>
                    <a:bodyPr/>
                    <a:lstStyle/>
                    <a:p>
                      <a:r>
                        <a:rPr lang="en-GB" sz="1200" b="1" dirty="0">
                          <a:latin typeface="Arial" panose="020B0604020202020204" pitchFamily="34" charset="0"/>
                          <a:cs typeface="Arial" panose="020B0604020202020204" pitchFamily="34" charset="0"/>
                        </a:rPr>
                        <a:t>CEIF</a:t>
                      </a:r>
                    </a:p>
                  </a:txBody>
                  <a:tcPr>
                    <a:solidFill>
                      <a:srgbClr val="DB222B">
                        <a:alpha val="1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1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15000"/>
                      </a:srgbClr>
                    </a:solidFill>
                  </a:tcPr>
                </a:tc>
                <a:extLst>
                  <a:ext uri="{0D108BD9-81ED-4DB2-BD59-A6C34878D82A}">
                    <a16:rowId xmlns:a16="http://schemas.microsoft.com/office/drawing/2014/main" val="3413157452"/>
                  </a:ext>
                </a:extLst>
              </a:tr>
              <a:tr h="507471">
                <a:tc>
                  <a:txBody>
                    <a:bodyPr/>
                    <a:lstStyle/>
                    <a:p>
                      <a:r>
                        <a:rPr lang="en-GB" sz="1200" b="1" dirty="0">
                          <a:latin typeface="Arial" panose="020B0604020202020204" pitchFamily="34" charset="0"/>
                          <a:cs typeface="Arial" panose="020B0604020202020204" pitchFamily="34" charset="0"/>
                        </a:rPr>
                        <a:t>TOTAL</a:t>
                      </a:r>
                    </a:p>
                  </a:txBody>
                  <a:tcPr>
                    <a:solidFill>
                      <a:srgbClr val="DB222B">
                        <a:alpha val="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5000"/>
                      </a:srgbClr>
                    </a:solidFill>
                  </a:tcPr>
                </a:tc>
                <a:tc>
                  <a:txBody>
                    <a:bodyPr/>
                    <a:lstStyle/>
                    <a:p>
                      <a:endParaRPr lang="en-GB" dirty="0">
                        <a:latin typeface="Arial" panose="020B0604020202020204" pitchFamily="34" charset="0"/>
                        <a:cs typeface="Arial" panose="020B0604020202020204" pitchFamily="34" charset="0"/>
                      </a:endParaRPr>
                    </a:p>
                  </a:txBody>
                  <a:tcPr>
                    <a:solidFill>
                      <a:srgbClr val="DB222B">
                        <a:alpha val="5000"/>
                      </a:srgbClr>
                    </a:solidFill>
                  </a:tcPr>
                </a:tc>
                <a:extLst>
                  <a:ext uri="{0D108BD9-81ED-4DB2-BD59-A6C34878D82A}">
                    <a16:rowId xmlns:a16="http://schemas.microsoft.com/office/drawing/2014/main" val="3232708778"/>
                  </a:ext>
                </a:extLst>
              </a:tr>
            </a:tbl>
          </a:graphicData>
        </a:graphic>
      </p:graphicFrame>
      <p:sp>
        <p:nvSpPr>
          <p:cNvPr id="8" name="TextBox 7"/>
          <p:cNvSpPr txBox="1"/>
          <p:nvPr/>
        </p:nvSpPr>
        <p:spPr>
          <a:xfrm>
            <a:off x="1095153" y="5613991"/>
            <a:ext cx="10258646" cy="461665"/>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Comment on contribution of existing investors and efforts made to raise funding from sources other than INI</a:t>
            </a:r>
            <a:r>
              <a:rPr lang="en-GB" sz="1200" dirty="0">
                <a:latin typeface="Arial" panose="020B0604020202020204" pitchFamily="34" charset="0"/>
                <a:cs typeface="Arial" panose="020B0604020202020204" pitchFamily="34" charset="0"/>
              </a:rPr>
              <a:t>. Provide evidence of confirmation of support from above proposed funders.</a:t>
            </a:r>
          </a:p>
        </p:txBody>
      </p:sp>
      <p:sp>
        <p:nvSpPr>
          <p:cNvPr id="11" name="Title 1">
            <a:extLst>
              <a:ext uri="{FF2B5EF4-FFF2-40B4-BE49-F238E27FC236}">
                <a16:creationId xmlns:a16="http://schemas.microsoft.com/office/drawing/2014/main" id="{36D8D932-1B35-5849-B71D-2FEE70C38438}"/>
              </a:ext>
            </a:extLst>
          </p:cNvPr>
          <p:cNvSpPr txBox="1">
            <a:spLocks/>
          </p:cNvSpPr>
          <p:nvPr/>
        </p:nvSpPr>
        <p:spPr>
          <a:xfrm>
            <a:off x="838200" y="609600"/>
            <a:ext cx="987552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DB222B"/>
                </a:solidFill>
                <a:latin typeface="+mj-lt"/>
                <a:ea typeface="+mj-ea"/>
                <a:cs typeface="+mj-cs"/>
              </a:defRPr>
            </a:lvl1p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Funding proposal – (cont’d)</a:t>
            </a:r>
            <a:endParaRPr lang="en-GB" sz="20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62D6C17C-E126-BF46-9DAE-EB60BDBF017B}"/>
              </a:ext>
            </a:extLst>
          </p:cNvPr>
          <p:cNvSpPr txBox="1"/>
          <p:nvPr/>
        </p:nvSpPr>
        <p:spPr>
          <a:xfrm>
            <a:off x="3910818" y="82999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03042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632" y="1584251"/>
            <a:ext cx="10515600" cy="4614937"/>
          </a:xfrm>
        </p:spPr>
        <p:txBody>
          <a:bodyPr>
            <a:normAutofit/>
          </a:bodyPr>
          <a:lstStyle/>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CAP Table and Envisaged Return for </a:t>
            </a:r>
            <a:r>
              <a:rPr lang="en-US" sz="1600" b="1" dirty="0" smtClean="0">
                <a:solidFill>
                  <a:schemeClr val="tx1">
                    <a:lumMod val="65000"/>
                    <a:lumOff val="35000"/>
                  </a:schemeClr>
                </a:solidFill>
                <a:latin typeface="Arial" panose="020B0604020202020204" pitchFamily="34" charset="0"/>
                <a:cs typeface="Arial" panose="020B0604020202020204" pitchFamily="34" charset="0"/>
              </a:rPr>
              <a:t>Invest Northern Ireland</a:t>
            </a:r>
            <a:endParaRPr lang="en-US" sz="16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&lt;Provide revised CAP table if funding round proceeds as proposed. What is the envisaged return for  proposed CEIF support? &gt;</a:t>
            </a:r>
            <a:endParaRPr lang="en-GB" sz="1600"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Please upload copies of the following documents where applicable:</a:t>
            </a:r>
          </a:p>
          <a:p>
            <a:pPr marL="0" indent="0">
              <a:buNone/>
            </a:pPr>
            <a:r>
              <a:rPr lang="en-GB" sz="1600" dirty="0">
                <a:solidFill>
                  <a:schemeClr val="tx1">
                    <a:lumMod val="50000"/>
                    <a:lumOff val="50000"/>
                  </a:schemeClr>
                </a:solidFill>
                <a:latin typeface="Arial" panose="020B0604020202020204" pitchFamily="34" charset="0"/>
                <a:cs typeface="Arial" panose="020B0604020202020204" pitchFamily="34" charset="0"/>
              </a:rPr>
              <a:t>Financial statements</a:t>
            </a:r>
          </a:p>
          <a:p>
            <a:pPr marL="0" indent="0">
              <a:buNone/>
            </a:pPr>
            <a:r>
              <a:rPr lang="en-GB" sz="1600" dirty="0">
                <a:solidFill>
                  <a:schemeClr val="tx1">
                    <a:lumMod val="50000"/>
                    <a:lumOff val="50000"/>
                  </a:schemeClr>
                </a:solidFill>
                <a:latin typeface="Arial" panose="020B0604020202020204" pitchFamily="34" charset="0"/>
                <a:cs typeface="Arial" panose="020B0604020202020204" pitchFamily="34" charset="0"/>
              </a:rPr>
              <a:t>Management accounts</a:t>
            </a:r>
          </a:p>
          <a:p>
            <a:pPr marL="0" indent="0">
              <a:buNone/>
            </a:pPr>
            <a:r>
              <a:rPr lang="en-GB" sz="1600" dirty="0">
                <a:solidFill>
                  <a:schemeClr val="tx1">
                    <a:lumMod val="50000"/>
                    <a:lumOff val="50000"/>
                  </a:schemeClr>
                </a:solidFill>
                <a:latin typeface="Arial" panose="020B0604020202020204" pitchFamily="34" charset="0"/>
                <a:cs typeface="Arial" panose="020B0604020202020204" pitchFamily="34" charset="0"/>
              </a:rPr>
              <a:t>CAP table</a:t>
            </a:r>
          </a:p>
          <a:p>
            <a:pPr marL="0" indent="0">
              <a:buNone/>
            </a:pPr>
            <a:endParaRPr lang="en-US" sz="1600" b="1"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17</a:t>
            </a:fld>
            <a:endParaRPr lang="en-US"/>
          </a:p>
        </p:txBody>
      </p:sp>
      <p:sp>
        <p:nvSpPr>
          <p:cNvPr id="9" name="Title 1">
            <a:extLst>
              <a:ext uri="{FF2B5EF4-FFF2-40B4-BE49-F238E27FC236}">
                <a16:creationId xmlns:a16="http://schemas.microsoft.com/office/drawing/2014/main" id="{15718FF2-7F9F-6A42-8E00-901BC52BF8D5}"/>
              </a:ext>
            </a:extLst>
          </p:cNvPr>
          <p:cNvSpPr txBox="1">
            <a:spLocks/>
          </p:cNvSpPr>
          <p:nvPr/>
        </p:nvSpPr>
        <p:spPr>
          <a:xfrm>
            <a:off x="838200" y="609600"/>
            <a:ext cx="9875520" cy="762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DB222B"/>
                </a:solidFill>
                <a:latin typeface="+mj-lt"/>
                <a:ea typeface="+mj-ea"/>
                <a:cs typeface="+mj-cs"/>
              </a:defRPr>
            </a:lvl1p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Funding proposal – (cont’d)</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201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0840F-0A89-5342-A52D-C0A1EB0F70C5}"/>
              </a:ext>
            </a:extLst>
          </p:cNvPr>
          <p:cNvSpPr>
            <a:spLocks noGrp="1"/>
          </p:cNvSpPr>
          <p:nvPr>
            <p:ph type="title"/>
          </p:nvPr>
        </p:nvSpPr>
        <p:spPr/>
        <p:txBody>
          <a:bodyPr>
            <a:normAutofit/>
          </a:bodyPr>
          <a:lstStyle/>
          <a:p>
            <a:r>
              <a:rPr lang="en-US" sz="2400" b="1" dirty="0">
                <a:solidFill>
                  <a:schemeClr val="tx1">
                    <a:lumMod val="65000"/>
                    <a:lumOff val="35000"/>
                  </a:schemeClr>
                </a:solidFill>
                <a:latin typeface="Arial" panose="020B0604020202020204" pitchFamily="34" charset="0"/>
                <a:ea typeface="+mn-ea"/>
                <a:cs typeface="Arial" panose="020B0604020202020204" pitchFamily="34" charset="0"/>
              </a:rPr>
              <a:t>Content</a:t>
            </a:r>
          </a:p>
        </p:txBody>
      </p:sp>
      <p:sp>
        <p:nvSpPr>
          <p:cNvPr id="3" name="Content Placeholder 2">
            <a:extLst>
              <a:ext uri="{FF2B5EF4-FFF2-40B4-BE49-F238E27FC236}">
                <a16:creationId xmlns:a16="http://schemas.microsoft.com/office/drawing/2014/main" id="{6D722EE1-3AAF-6146-8CBA-1896005FA512}"/>
              </a:ext>
            </a:extLst>
          </p:cNvPr>
          <p:cNvSpPr>
            <a:spLocks noGrp="1"/>
          </p:cNvSpPr>
          <p:nvPr>
            <p:ph idx="1"/>
          </p:nvPr>
        </p:nvSpPr>
        <p:spPr/>
        <p:txBody>
          <a:bodyPr anchor="ctr">
            <a:normAutofit/>
          </a:bodyPr>
          <a:lstStyle/>
          <a:p>
            <a:pPr marL="360000" indent="-892175">
              <a:buFont typeface="+mj-lt"/>
              <a:buAutoNum type="arabicPeriod"/>
            </a:pPr>
            <a:r>
              <a:rPr lang="en-US" sz="1800" b="1" dirty="0">
                <a:latin typeface="Arial" panose="020B0604020202020204" pitchFamily="34" charset="0"/>
                <a:cs typeface="Arial" panose="020B0604020202020204" pitchFamily="34" charset="0"/>
              </a:rPr>
              <a:t>General Information</a:t>
            </a:r>
          </a:p>
          <a:p>
            <a:pPr marL="360000" indent="-892175">
              <a:buFont typeface="+mj-lt"/>
              <a:buAutoNum type="arabicPeriod"/>
            </a:pPr>
            <a:r>
              <a:rPr lang="en-US" sz="1800" b="1" dirty="0">
                <a:latin typeface="Arial" panose="020B0604020202020204" pitchFamily="34" charset="0"/>
                <a:cs typeface="Arial" panose="020B0604020202020204" pitchFamily="34" charset="0"/>
              </a:rPr>
              <a:t>Summary Funding Proposal</a:t>
            </a:r>
          </a:p>
          <a:p>
            <a:pPr marL="360000" indent="-892175">
              <a:buFont typeface="+mj-lt"/>
              <a:buAutoNum type="arabicPeriod"/>
            </a:pPr>
            <a:r>
              <a:rPr lang="en-US" sz="1800" b="1" dirty="0">
                <a:latin typeface="Arial" panose="020B0604020202020204" pitchFamily="34" charset="0"/>
                <a:cs typeface="Arial" panose="020B0604020202020204" pitchFamily="34" charset="0"/>
              </a:rPr>
              <a:t>Market Sector – Impact of </a:t>
            </a:r>
            <a:r>
              <a:rPr lang="en-US" sz="1800" b="1" dirty="0" smtClean="0">
                <a:latin typeface="Arial" panose="020B0604020202020204" pitchFamily="34" charset="0"/>
                <a:cs typeface="Arial" panose="020B0604020202020204" pitchFamily="34" charset="0"/>
              </a:rPr>
              <a:t>COVID-19</a:t>
            </a:r>
            <a:endParaRPr lang="en-US" sz="1800" b="1" dirty="0">
              <a:latin typeface="Arial" panose="020B0604020202020204" pitchFamily="34" charset="0"/>
              <a:cs typeface="Arial" panose="020B0604020202020204" pitchFamily="34" charset="0"/>
            </a:endParaRPr>
          </a:p>
          <a:p>
            <a:pPr marL="360000" indent="-892175">
              <a:buFont typeface="+mj-lt"/>
              <a:buAutoNum type="arabicPeriod"/>
            </a:pPr>
            <a:r>
              <a:rPr lang="en-US" sz="1800" b="1" dirty="0">
                <a:latin typeface="Arial" panose="020B0604020202020204" pitchFamily="34" charset="0"/>
                <a:cs typeface="Arial" panose="020B0604020202020204" pitchFamily="34" charset="0"/>
              </a:rPr>
              <a:t>Sales – Impact of </a:t>
            </a:r>
            <a:r>
              <a:rPr lang="en-US" sz="1800" b="1" dirty="0" smtClean="0">
                <a:latin typeface="Arial" panose="020B0604020202020204" pitchFamily="34" charset="0"/>
                <a:cs typeface="Arial" panose="020B0604020202020204" pitchFamily="34" charset="0"/>
              </a:rPr>
              <a:t>COVID-19</a:t>
            </a:r>
            <a:endParaRPr lang="en-US" sz="1800" b="1" dirty="0">
              <a:latin typeface="Arial" panose="020B0604020202020204" pitchFamily="34" charset="0"/>
              <a:cs typeface="Arial" panose="020B0604020202020204" pitchFamily="34" charset="0"/>
            </a:endParaRPr>
          </a:p>
          <a:p>
            <a:pPr marL="360000" indent="-892175">
              <a:buFont typeface="+mj-lt"/>
              <a:buAutoNum type="arabicPeriod"/>
            </a:pPr>
            <a:r>
              <a:rPr lang="en-US" sz="1800" b="1" dirty="0">
                <a:latin typeface="Arial" panose="020B0604020202020204" pitchFamily="34" charset="0"/>
                <a:cs typeface="Arial" panose="020B0604020202020204" pitchFamily="34" charset="0"/>
              </a:rPr>
              <a:t>The Team</a:t>
            </a:r>
          </a:p>
          <a:p>
            <a:pPr marL="360000" indent="-892175">
              <a:buFont typeface="+mj-lt"/>
              <a:buAutoNum type="arabicPeriod"/>
            </a:pPr>
            <a:r>
              <a:rPr lang="en-US" sz="1800" b="1" dirty="0">
                <a:latin typeface="Arial" panose="020B0604020202020204" pitchFamily="34" charset="0"/>
                <a:cs typeface="Arial" panose="020B0604020202020204" pitchFamily="34" charset="0"/>
              </a:rPr>
              <a:t>Business Model </a:t>
            </a:r>
          </a:p>
          <a:p>
            <a:pPr marL="360000" indent="-892175">
              <a:buFont typeface="+mj-lt"/>
              <a:buAutoNum type="arabicPeriod"/>
            </a:pPr>
            <a:r>
              <a:rPr lang="en-US" sz="1800" b="1" dirty="0">
                <a:latin typeface="Arial" panose="020B0604020202020204" pitchFamily="34" charset="0"/>
                <a:cs typeface="Arial" panose="020B0604020202020204" pitchFamily="34" charset="0"/>
              </a:rPr>
              <a:t>Financials</a:t>
            </a:r>
          </a:p>
          <a:p>
            <a:pPr marL="360000" indent="-892175">
              <a:buFont typeface="+mj-lt"/>
              <a:buAutoNum type="arabicPeriod"/>
            </a:pPr>
            <a:r>
              <a:rPr lang="en-US" sz="1800" b="1" dirty="0">
                <a:latin typeface="Arial" panose="020B0604020202020204" pitchFamily="34" charset="0"/>
                <a:cs typeface="Arial" panose="020B0604020202020204" pitchFamily="34" charset="0"/>
              </a:rPr>
              <a:t>Funding Proposal</a:t>
            </a:r>
            <a:endParaRPr lang="en-US" b="1" dirty="0">
              <a:latin typeface="Arial" panose="020B0604020202020204" pitchFamily="34" charset="0"/>
              <a:cs typeface="Arial" panose="020B0604020202020204" pitchFamily="34" charset="0"/>
            </a:endParaRPr>
          </a:p>
          <a:p>
            <a:pPr marL="360000" indent="-514350">
              <a:buFont typeface="+mj-lt"/>
              <a:buAutoNum type="arabicPeriod"/>
            </a:pPr>
            <a:endParaRPr lang="en-US"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1491B8E-ACA4-3A47-959D-DF394CFB1FA1}"/>
              </a:ext>
            </a:extLst>
          </p:cNvPr>
          <p:cNvSpPr>
            <a:spLocks noGrp="1"/>
          </p:cNvSpPr>
          <p:nvPr>
            <p:ph type="dt" sz="half" idx="10"/>
          </p:nvPr>
        </p:nvSpPr>
        <p:spPr/>
        <p:txBody>
          <a:bodyPr/>
          <a:lstStyle/>
          <a:p>
            <a:fld id="{97A94D81-75C6-8540-B604-840624A312D2}" type="datetime1">
              <a:rPr lang="en-GB" smtClean="0"/>
              <a:t>28/08/2020</a:t>
            </a:fld>
            <a:endParaRPr lang="en-US"/>
          </a:p>
        </p:txBody>
      </p:sp>
      <p:sp>
        <p:nvSpPr>
          <p:cNvPr id="5" name="Footer Placeholder 4">
            <a:extLst>
              <a:ext uri="{FF2B5EF4-FFF2-40B4-BE49-F238E27FC236}">
                <a16:creationId xmlns:a16="http://schemas.microsoft.com/office/drawing/2014/main" id="{BD242BD6-BA30-D842-BB9F-F3DF868E3EC2}"/>
              </a:ext>
            </a:extLst>
          </p:cNvPr>
          <p:cNvSpPr>
            <a:spLocks noGrp="1"/>
          </p:cNvSpPr>
          <p:nvPr>
            <p:ph type="ftr" sz="quarter" idx="11"/>
          </p:nvPr>
        </p:nvSpPr>
        <p:spPr/>
        <p:txBody>
          <a:bodyPr/>
          <a:lstStyle/>
          <a:p>
            <a:r>
              <a:rPr lang="en-US"/>
              <a:t>&lt;COMPANY NAME&gt;</a:t>
            </a:r>
            <a:endParaRPr lang="en-US" dirty="0"/>
          </a:p>
        </p:txBody>
      </p:sp>
      <p:sp>
        <p:nvSpPr>
          <p:cNvPr id="6" name="Slide Number Placeholder 5">
            <a:extLst>
              <a:ext uri="{FF2B5EF4-FFF2-40B4-BE49-F238E27FC236}">
                <a16:creationId xmlns:a16="http://schemas.microsoft.com/office/drawing/2014/main" id="{8322BCD2-6A97-144A-8323-269CC72ABC99}"/>
              </a:ext>
            </a:extLst>
          </p:cNvPr>
          <p:cNvSpPr>
            <a:spLocks noGrp="1"/>
          </p:cNvSpPr>
          <p:nvPr>
            <p:ph type="sldNum" sz="quarter" idx="12"/>
          </p:nvPr>
        </p:nvSpPr>
        <p:spPr/>
        <p:txBody>
          <a:bodyPr/>
          <a:lstStyle/>
          <a:p>
            <a:fld id="{A68036EC-AA57-1542-B547-CA52F0965448}" type="slidenum">
              <a:rPr lang="en-US" smtClean="0"/>
              <a:t>2</a:t>
            </a:fld>
            <a:endParaRPr lang="en-US"/>
          </a:p>
        </p:txBody>
      </p:sp>
      <p:sp>
        <p:nvSpPr>
          <p:cNvPr id="7" name="TextBox 6"/>
          <p:cNvSpPr txBox="1"/>
          <p:nvPr/>
        </p:nvSpPr>
        <p:spPr>
          <a:xfrm>
            <a:off x="7049306" y="2521348"/>
            <a:ext cx="3304516" cy="2308324"/>
          </a:xfrm>
          <a:prstGeom prst="rect">
            <a:avLst/>
          </a:prstGeom>
          <a:noFill/>
        </p:spPr>
        <p:txBody>
          <a:bodyPr wrap="square" rtlCol="0">
            <a:spAutoFit/>
          </a:bodyPr>
          <a:lstStyle/>
          <a:p>
            <a:r>
              <a:rPr lang="en-GB" sz="1600" dirty="0">
                <a:solidFill>
                  <a:srgbClr val="DB222B"/>
                </a:solidFill>
                <a:latin typeface="Arial" panose="020B0604020202020204" pitchFamily="34" charset="0"/>
                <a:cs typeface="Arial" panose="020B0604020202020204" pitchFamily="34" charset="0"/>
              </a:rPr>
              <a:t>Companies are asked to provide information in as concise manner as possible. </a:t>
            </a:r>
          </a:p>
          <a:p>
            <a:endParaRPr lang="en-GB" sz="1600" dirty="0">
              <a:solidFill>
                <a:srgbClr val="DB222B"/>
              </a:solidFill>
              <a:latin typeface="Arial" panose="020B0604020202020204" pitchFamily="34" charset="0"/>
              <a:cs typeface="Arial" panose="020B0604020202020204" pitchFamily="34" charset="0"/>
            </a:endParaRPr>
          </a:p>
          <a:p>
            <a:r>
              <a:rPr lang="en-GB" sz="1600" dirty="0">
                <a:solidFill>
                  <a:srgbClr val="DB222B"/>
                </a:solidFill>
                <a:latin typeface="Arial" panose="020B0604020202020204" pitchFamily="34" charset="0"/>
                <a:cs typeface="Arial" panose="020B0604020202020204" pitchFamily="34" charset="0"/>
              </a:rPr>
              <a:t>There is no “1 size fits all” to a slide deck, so please feel free to vary the structure and content as you see fit but please make sure you cover the issues outlined.</a:t>
            </a:r>
          </a:p>
        </p:txBody>
      </p:sp>
    </p:spTree>
    <p:extLst>
      <p:ext uri="{BB962C8B-B14F-4D97-AF65-F5344CB8AC3E}">
        <p14:creationId xmlns:p14="http://schemas.microsoft.com/office/powerpoint/2010/main" val="139359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8146"/>
            <a:ext cx="10366744" cy="4640196"/>
          </a:xfrm>
        </p:spPr>
        <p:txBody>
          <a:bodyPr>
            <a:normAutofit/>
          </a:bodyPr>
          <a:lstStyle/>
          <a:p>
            <a:pPr marL="45720" indent="0">
              <a:buNone/>
            </a:pPr>
            <a:r>
              <a:rPr lang="en-US" sz="2000" b="1" dirty="0">
                <a:latin typeface="Arial" panose="020B0604020202020204" pitchFamily="34" charset="0"/>
                <a:cs typeface="Arial" panose="020B0604020202020204" pitchFamily="34" charset="0"/>
              </a:rPr>
              <a:t>Background</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Brief background of the company, purpose, high level strategy, accomplishments to date, </a:t>
            </a:r>
            <a:endParaRPr lang="en-GB" sz="2000" dirty="0">
              <a:latin typeface="Arial" panose="020B0604020202020204" pitchFamily="34" charset="0"/>
              <a:cs typeface="Arial" panose="020B0604020202020204" pitchFamily="34" charset="0"/>
            </a:endParaRPr>
          </a:p>
          <a:p>
            <a:pPr marL="45720" indent="0">
              <a:buNone/>
            </a:pPr>
            <a:r>
              <a:rPr lang="en-US" sz="2000" b="1" dirty="0">
                <a:latin typeface="Arial" panose="020B0604020202020204" pitchFamily="34" charset="0"/>
                <a:cs typeface="Arial" panose="020B0604020202020204" pitchFamily="34" charset="0"/>
              </a:rPr>
              <a:t>Opportunity</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Who are the potential and/or actual customers?  What problems are they having?  </a:t>
            </a:r>
            <a:endParaRPr lang="en-GB" sz="2000" dirty="0">
              <a:latin typeface="Arial" panose="020B0604020202020204" pitchFamily="34" charset="0"/>
              <a:cs typeface="Arial" panose="020B0604020202020204" pitchFamily="34" charset="0"/>
            </a:endParaRPr>
          </a:p>
          <a:p>
            <a:pPr marL="45720" indent="0">
              <a:buNone/>
            </a:pPr>
            <a:r>
              <a:rPr lang="en-US" sz="2000" b="1" dirty="0">
                <a:latin typeface="Arial" panose="020B0604020202020204" pitchFamily="34" charset="0"/>
                <a:cs typeface="Arial" panose="020B0604020202020204" pitchFamily="34" charset="0"/>
              </a:rPr>
              <a:t>Solution – Product / Service</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Description of the company’s product/service.  </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Describe how your product/service solves the problem for the customer? Describe product differentiation and competitive advantage.  Demonstrate the value proposition.</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Description of IP and know-how and what protection (e.g. patents) are in place. </a:t>
            </a:r>
            <a:endParaRPr lang="en-GB"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Describe roadmap where a product is being developed, key milestones etc.</a:t>
            </a:r>
            <a:endParaRPr lang="en-GB" sz="2000" dirty="0">
              <a:latin typeface="Arial" panose="020B0604020202020204" pitchFamily="34" charset="0"/>
              <a:cs typeface="Arial" panose="020B0604020202020204" pitchFamily="34" charset="0"/>
            </a:endParaRPr>
          </a:p>
          <a:p>
            <a:pPr marL="0" indent="0">
              <a:buNone/>
            </a:pPr>
            <a:endParaRPr lang="en-GB" sz="20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3</a:t>
            </a:fld>
            <a:endParaRPr lang="en-US"/>
          </a:p>
        </p:txBody>
      </p:sp>
      <p:sp>
        <p:nvSpPr>
          <p:cNvPr id="10" name="Title 1">
            <a:extLst>
              <a:ext uri="{FF2B5EF4-FFF2-40B4-BE49-F238E27FC236}">
                <a16:creationId xmlns:a16="http://schemas.microsoft.com/office/drawing/2014/main" id="{D557B309-62C0-FD41-BFF1-C7337E3B3BF7}"/>
              </a:ext>
            </a:extLst>
          </p:cNvPr>
          <p:cNvSpPr txBox="1">
            <a:spLocks/>
          </p:cNvSpPr>
          <p:nvPr/>
        </p:nvSpPr>
        <p:spPr>
          <a:xfrm>
            <a:off x="838200" y="365125"/>
            <a:ext cx="10515600" cy="7499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DB222B"/>
                </a:solidFill>
                <a:latin typeface="+mj-lt"/>
                <a:ea typeface="+mj-ea"/>
                <a:cs typeface="+mj-cs"/>
              </a:defRPr>
            </a:lvl1pPr>
          </a:lstStyle>
          <a:p>
            <a:r>
              <a:rPr lang="en-US" sz="2000" b="1" dirty="0">
                <a:solidFill>
                  <a:schemeClr val="tx1">
                    <a:lumMod val="65000"/>
                    <a:lumOff val="35000"/>
                  </a:schemeClr>
                </a:solidFill>
                <a:latin typeface="Arial" panose="020B0604020202020204" pitchFamily="34" charset="0"/>
                <a:ea typeface="+mn-ea"/>
                <a:cs typeface="Arial" panose="020B0604020202020204" pitchFamily="34" charset="0"/>
              </a:rPr>
              <a:t>General Information</a:t>
            </a:r>
          </a:p>
        </p:txBody>
      </p:sp>
    </p:spTree>
    <p:extLst>
      <p:ext uri="{BB962C8B-B14F-4D97-AF65-F5344CB8AC3E}">
        <p14:creationId xmlns:p14="http://schemas.microsoft.com/office/powerpoint/2010/main" val="3113157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1900"/>
            <a:ext cx="10366744" cy="4885682"/>
          </a:xfrm>
        </p:spPr>
        <p:txBody>
          <a:bodyPr>
            <a:normAutofit fontScale="85000" lnSpcReduction="20000"/>
          </a:bodyPr>
          <a:lstStyle/>
          <a:p>
            <a:pPr marL="45720" indent="0">
              <a:buNone/>
            </a:pPr>
            <a:r>
              <a:rPr lang="en-US" b="1" dirty="0">
                <a:latin typeface="Arial" panose="020B0604020202020204" pitchFamily="34" charset="0"/>
                <a:cs typeface="Arial" panose="020B0604020202020204" pitchFamily="34" charset="0"/>
              </a:rPr>
              <a:t>Why you and why now?</a:t>
            </a:r>
            <a:endParaRPr lang="en-GB" dirty="0">
              <a:latin typeface="Arial" panose="020B0604020202020204" pitchFamily="34" charset="0"/>
              <a:cs typeface="Arial" panose="020B0604020202020204" pitchFamily="34" charset="0"/>
            </a:endParaRPr>
          </a:p>
          <a:p>
            <a:pPr>
              <a:lnSpc>
                <a:spcPct val="120000"/>
              </a:lnSpc>
            </a:pPr>
            <a:r>
              <a:rPr lang="en-US" dirty="0">
                <a:latin typeface="Arial" panose="020B0604020202020204" pitchFamily="34" charset="0"/>
                <a:cs typeface="Arial" panose="020B0604020202020204" pitchFamily="34" charset="0"/>
              </a:rPr>
              <a:t>What is changing for the customer? What dynamics are changing in the market? Why will they go for your solution?</a:t>
            </a:r>
            <a:endParaRPr lang="en-GB" dirty="0">
              <a:latin typeface="Arial" panose="020B0604020202020204" pitchFamily="34" charset="0"/>
              <a:cs typeface="Arial" panose="020B0604020202020204" pitchFamily="34" charset="0"/>
            </a:endParaRPr>
          </a:p>
          <a:p>
            <a:pPr marL="45720" indent="0">
              <a:buNone/>
            </a:pPr>
            <a:r>
              <a:rPr lang="en-US" b="1" dirty="0">
                <a:latin typeface="Arial" panose="020B0604020202020204" pitchFamily="34" charset="0"/>
                <a:cs typeface="Arial" panose="020B0604020202020204" pitchFamily="34" charset="0"/>
              </a:rPr>
              <a:t>Market</a:t>
            </a:r>
            <a:endParaRPr lang="en-GB" dirty="0">
              <a:latin typeface="Arial" panose="020B0604020202020204" pitchFamily="34" charset="0"/>
              <a:cs typeface="Arial" panose="020B0604020202020204" pitchFamily="34" charset="0"/>
            </a:endParaRPr>
          </a:p>
          <a:p>
            <a:pPr>
              <a:lnSpc>
                <a:spcPct val="120000"/>
              </a:lnSpc>
            </a:pPr>
            <a:r>
              <a:rPr lang="en-US" i="1" dirty="0">
                <a:latin typeface="Arial" panose="020B0604020202020204" pitchFamily="34" charset="0"/>
                <a:cs typeface="Arial" panose="020B0604020202020204" pitchFamily="34" charset="0"/>
              </a:rPr>
              <a:t>Market definition, size, growth and drivers. Be specific on near term obtainable market. Describe barriers to entry.</a:t>
            </a:r>
            <a:endParaRPr lang="en-GB"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Provide key points from marketing plan.</a:t>
            </a:r>
            <a:endParaRPr lang="en-GB" dirty="0">
              <a:latin typeface="Arial" panose="020B0604020202020204" pitchFamily="34" charset="0"/>
              <a:cs typeface="Arial" panose="020B0604020202020204" pitchFamily="34" charset="0"/>
            </a:endParaRPr>
          </a:p>
          <a:p>
            <a:pPr marL="45720" indent="0">
              <a:buNone/>
            </a:pPr>
            <a:r>
              <a:rPr lang="en-US" b="1" dirty="0">
                <a:latin typeface="Arial" panose="020B0604020202020204" pitchFamily="34" charset="0"/>
                <a:cs typeface="Arial" panose="020B0604020202020204" pitchFamily="34" charset="0"/>
              </a:rPr>
              <a:t>Customer Profile</a:t>
            </a:r>
            <a:endParaRPr lang="en-GB" dirty="0">
              <a:latin typeface="Arial" panose="020B0604020202020204" pitchFamily="34" charset="0"/>
              <a:cs typeface="Arial" panose="020B0604020202020204" pitchFamily="34" charset="0"/>
            </a:endParaRPr>
          </a:p>
          <a:p>
            <a:pPr>
              <a:lnSpc>
                <a:spcPct val="120000"/>
              </a:lnSpc>
            </a:pPr>
            <a:r>
              <a:rPr lang="en-US" i="1" dirty="0">
                <a:latin typeface="Arial" panose="020B0604020202020204" pitchFamily="34" charset="0"/>
                <a:cs typeface="Arial" panose="020B0604020202020204" pitchFamily="34" charset="0"/>
              </a:rPr>
              <a:t>Identify the customer profile the business is targeting, now and in the next phase.  Illustrate with practical examples of existing key customers where relevant.</a:t>
            </a:r>
            <a:endParaRPr lang="en-GB" dirty="0">
              <a:latin typeface="Arial" panose="020B0604020202020204" pitchFamily="34" charset="0"/>
              <a:cs typeface="Arial" panose="020B0604020202020204" pitchFamily="34" charset="0"/>
            </a:endParaRPr>
          </a:p>
          <a:p>
            <a:pPr marL="45720" indent="0">
              <a:buNone/>
            </a:pPr>
            <a:r>
              <a:rPr lang="en-US" b="1" dirty="0">
                <a:latin typeface="Arial" panose="020B0604020202020204" pitchFamily="34" charset="0"/>
                <a:cs typeface="Arial" panose="020B0604020202020204" pitchFamily="34" charset="0"/>
              </a:rPr>
              <a:t>Competition</a:t>
            </a:r>
            <a:endParaRPr lang="en-GB"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Who are or who are likely to be the company’s main competitors.</a:t>
            </a:r>
            <a:endParaRPr lang="en-GB" dirty="0">
              <a:latin typeface="Arial" panose="020B0604020202020204" pitchFamily="34" charset="0"/>
              <a:cs typeface="Arial" panose="020B0604020202020204" pitchFamily="34" charset="0"/>
            </a:endParaRPr>
          </a:p>
          <a:p>
            <a:r>
              <a:rPr lang="en-US" i="1" dirty="0">
                <a:latin typeface="Arial" panose="020B0604020202020204" pitchFamily="34" charset="0"/>
                <a:cs typeface="Arial" panose="020B0604020202020204" pitchFamily="34" charset="0"/>
              </a:rPr>
              <a:t>Detail the company’s competitive advantage.</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8036EC-AA57-1542-B547-CA52F0965448}" type="slidenum">
              <a:rPr lang="en-US" smtClean="0"/>
              <a:t>4</a:t>
            </a:fld>
            <a:endParaRPr lang="en-US"/>
          </a:p>
        </p:txBody>
      </p:sp>
      <p:sp>
        <p:nvSpPr>
          <p:cNvPr id="13" name="Title 1">
            <a:extLst>
              <a:ext uri="{FF2B5EF4-FFF2-40B4-BE49-F238E27FC236}">
                <a16:creationId xmlns:a16="http://schemas.microsoft.com/office/drawing/2014/main" id="{24067068-A9A1-024C-81C5-535CB2CA9144}"/>
              </a:ext>
            </a:extLst>
          </p:cNvPr>
          <p:cNvSpPr txBox="1">
            <a:spLocks/>
          </p:cNvSpPr>
          <p:nvPr/>
        </p:nvSpPr>
        <p:spPr>
          <a:xfrm>
            <a:off x="838200" y="365125"/>
            <a:ext cx="10515600" cy="74999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DB222B"/>
                </a:solidFill>
                <a:latin typeface="+mj-lt"/>
                <a:ea typeface="+mj-ea"/>
                <a:cs typeface="+mj-cs"/>
              </a:defRPr>
            </a:lvl1pPr>
          </a:lstStyle>
          <a:p>
            <a:r>
              <a:rPr lang="en-US" sz="2000" b="1" dirty="0">
                <a:solidFill>
                  <a:schemeClr val="tx1">
                    <a:lumMod val="65000"/>
                    <a:lumOff val="35000"/>
                  </a:schemeClr>
                </a:solidFill>
                <a:latin typeface="Arial" panose="020B0604020202020204" pitchFamily="34" charset="0"/>
                <a:ea typeface="+mn-ea"/>
                <a:cs typeface="Arial" panose="020B0604020202020204" pitchFamily="34" charset="0"/>
              </a:rPr>
              <a:t>General Information</a:t>
            </a:r>
          </a:p>
        </p:txBody>
      </p:sp>
    </p:spTree>
    <p:extLst>
      <p:ext uri="{BB962C8B-B14F-4D97-AF65-F5344CB8AC3E}">
        <p14:creationId xmlns:p14="http://schemas.microsoft.com/office/powerpoint/2010/main" val="262572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33892-A9F1-4245-9D4D-847CDF44C933}"/>
              </a:ext>
            </a:extLst>
          </p:cNvPr>
          <p:cNvSpPr>
            <a:spLocks noGrp="1"/>
          </p:cNvSpPr>
          <p:nvPr>
            <p:ph type="title"/>
          </p:nvPr>
        </p:nvSpPr>
        <p:spPr>
          <a:xfrm>
            <a:off x="838200" y="365125"/>
            <a:ext cx="10515600" cy="749997"/>
          </a:xfrm>
        </p:spPr>
        <p:txBody>
          <a:bodyPr>
            <a:normAutofit/>
          </a:bodyPr>
          <a:lstStyle/>
          <a:p>
            <a:r>
              <a:rPr lang="en-US" sz="2000" b="1" dirty="0">
                <a:solidFill>
                  <a:schemeClr val="tx1">
                    <a:lumMod val="65000"/>
                    <a:lumOff val="35000"/>
                  </a:schemeClr>
                </a:solidFill>
                <a:latin typeface="Arial" panose="020B0604020202020204" pitchFamily="34" charset="0"/>
                <a:ea typeface="+mn-ea"/>
                <a:cs typeface="Arial" panose="020B0604020202020204" pitchFamily="34" charset="0"/>
              </a:rPr>
              <a:t>Summary Funding Proposal</a:t>
            </a:r>
          </a:p>
        </p:txBody>
      </p:sp>
      <p:sp>
        <p:nvSpPr>
          <p:cNvPr id="3" name="Content Placeholder 2">
            <a:extLst>
              <a:ext uri="{FF2B5EF4-FFF2-40B4-BE49-F238E27FC236}">
                <a16:creationId xmlns:a16="http://schemas.microsoft.com/office/drawing/2014/main" id="{1E9FB49A-059F-F046-BE30-05149EA4CB6E}"/>
              </a:ext>
            </a:extLst>
          </p:cNvPr>
          <p:cNvSpPr>
            <a:spLocks noGrp="1"/>
          </p:cNvSpPr>
          <p:nvPr>
            <p:ph idx="1"/>
          </p:nvPr>
        </p:nvSpPr>
        <p:spPr>
          <a:xfrm>
            <a:off x="838200" y="1228726"/>
            <a:ext cx="10515600" cy="4948238"/>
          </a:xfrm>
        </p:spPr>
        <p:txBody>
          <a:bodyPr>
            <a:normAutofit/>
          </a:bodyPr>
          <a:lstStyle/>
          <a:p>
            <a:pPr marL="0" indent="0">
              <a:buNone/>
            </a:pPr>
            <a:endParaRPr lang="en-US" sz="1200" i="1" dirty="0">
              <a:solidFill>
                <a:schemeClr val="tx1"/>
              </a:solidFill>
              <a:latin typeface="Arial" panose="020B0604020202020204" pitchFamily="34" charset="0"/>
              <a:cs typeface="Arial" panose="020B0604020202020204" pitchFamily="34" charset="0"/>
            </a:endParaRPr>
          </a:p>
          <a:p>
            <a:pPr marL="0" indent="0">
              <a:buNone/>
            </a:pPr>
            <a:r>
              <a:rPr lang="en-US" sz="1600" b="1" dirty="0">
                <a:solidFill>
                  <a:schemeClr val="tx1"/>
                </a:solidFill>
                <a:latin typeface="Arial" panose="020B0604020202020204" pitchFamily="34" charset="0"/>
                <a:cs typeface="Arial" panose="020B0604020202020204" pitchFamily="34" charset="0"/>
              </a:rPr>
              <a:t>Provide a high level summary of the funding proposal including:</a:t>
            </a:r>
          </a:p>
          <a:p>
            <a:pPr marL="171450" indent="-171450">
              <a:buFontTx/>
              <a:buChar char="-"/>
            </a:pPr>
            <a:r>
              <a:rPr lang="en-US" sz="1600" dirty="0" smtClean="0">
                <a:solidFill>
                  <a:schemeClr val="tx1"/>
                </a:solidFill>
                <a:latin typeface="Arial" panose="020B0604020202020204" pitchFamily="34" charset="0"/>
                <a:cs typeface="Arial" panose="020B0604020202020204" pitchFamily="34" charset="0"/>
              </a:rPr>
              <a:t>Pre COVID-19 - the amount</a:t>
            </a:r>
            <a:r>
              <a:rPr lang="en-US" sz="1600" dirty="0">
                <a:solidFill>
                  <a:schemeClr val="tx1"/>
                </a:solidFill>
                <a:latin typeface="Arial" panose="020B0604020202020204" pitchFamily="34" charset="0"/>
                <a:cs typeface="Arial" panose="020B0604020202020204" pitchFamily="34" charset="0"/>
              </a:rPr>
              <a:t>, purpose and stage of funding negotiations </a:t>
            </a:r>
            <a:r>
              <a:rPr lang="en-US" sz="1600" dirty="0" smtClean="0">
                <a:solidFill>
                  <a:schemeClr val="tx1"/>
                </a:solidFill>
                <a:latin typeface="Arial" panose="020B0604020202020204" pitchFamily="34" charset="0"/>
                <a:cs typeface="Arial" panose="020B0604020202020204" pitchFamily="34" charset="0"/>
              </a:rPr>
              <a:t>including </a:t>
            </a:r>
            <a:r>
              <a:rPr lang="en-US" sz="1600" dirty="0">
                <a:solidFill>
                  <a:schemeClr val="tx1"/>
                </a:solidFill>
                <a:latin typeface="Arial" panose="020B0604020202020204" pitchFamily="34" charset="0"/>
                <a:cs typeface="Arial" panose="020B0604020202020204" pitchFamily="34" charset="0"/>
              </a:rPr>
              <a:t>projected key milestones</a:t>
            </a:r>
          </a:p>
          <a:p>
            <a:pPr marL="171450" indent="-171450">
              <a:buFontTx/>
              <a:buChar char="-"/>
            </a:pPr>
            <a:r>
              <a:rPr lang="en-US" sz="1600" dirty="0">
                <a:solidFill>
                  <a:schemeClr val="tx1"/>
                </a:solidFill>
                <a:latin typeface="Arial" panose="020B0604020202020204" pitchFamily="34" charset="0"/>
                <a:cs typeface="Arial" panose="020B0604020202020204" pitchFamily="34" charset="0"/>
              </a:rPr>
              <a:t>Impact of  </a:t>
            </a:r>
            <a:r>
              <a:rPr lang="en-US" sz="1600" dirty="0" smtClean="0">
                <a:solidFill>
                  <a:schemeClr val="tx1"/>
                </a:solidFill>
                <a:latin typeface="Arial" panose="020B0604020202020204" pitchFamily="34" charset="0"/>
                <a:cs typeface="Arial" panose="020B0604020202020204" pitchFamily="34" charset="0"/>
              </a:rPr>
              <a:t>COVID-19 </a:t>
            </a:r>
            <a:r>
              <a:rPr lang="en-US" sz="1600" dirty="0">
                <a:solidFill>
                  <a:schemeClr val="tx1"/>
                </a:solidFill>
                <a:latin typeface="Arial" panose="020B0604020202020204" pitchFamily="34" charset="0"/>
                <a:cs typeface="Arial" panose="020B0604020202020204" pitchFamily="34" charset="0"/>
              </a:rPr>
              <a:t>including associated changes to milestones, amounts available from private investors (including reasons for reduction)</a:t>
            </a:r>
          </a:p>
          <a:p>
            <a:pPr marL="171450" indent="-171450">
              <a:buFontTx/>
              <a:buChar char="-"/>
            </a:pPr>
            <a:r>
              <a:rPr lang="en-US" sz="1600" dirty="0">
                <a:solidFill>
                  <a:schemeClr val="tx1"/>
                </a:solidFill>
                <a:latin typeface="Arial" panose="020B0604020202020204" pitchFamily="34" charset="0"/>
                <a:cs typeface="Arial" panose="020B0604020202020204" pitchFamily="34" charset="0"/>
              </a:rPr>
              <a:t>Specify current amount required in this  funding round </a:t>
            </a:r>
            <a:r>
              <a:rPr lang="en-US" sz="1600" dirty="0" smtClean="0">
                <a:solidFill>
                  <a:schemeClr val="tx1"/>
                </a:solidFill>
                <a:latin typeface="Arial" panose="020B0604020202020204" pitchFamily="34" charset="0"/>
                <a:cs typeface="Arial" panose="020B0604020202020204" pitchFamily="34" charset="0"/>
              </a:rPr>
              <a:t>- </a:t>
            </a:r>
            <a:r>
              <a:rPr lang="en-US" sz="1600" dirty="0">
                <a:solidFill>
                  <a:schemeClr val="tx1"/>
                </a:solidFill>
                <a:latin typeface="Arial" panose="020B0604020202020204" pitchFamily="34" charset="0"/>
                <a:cs typeface="Arial" panose="020B0604020202020204" pitchFamily="34" charset="0"/>
              </a:rPr>
              <a:t>outlining why now is an appropriate time for investment, expected return including amount secured by private sector and amount required from CEIF</a:t>
            </a:r>
          </a:p>
          <a:p>
            <a:pPr marL="171450" indent="-171450">
              <a:buFontTx/>
              <a:buChar char="-"/>
            </a:pPr>
            <a:r>
              <a:rPr lang="en-US" sz="1600" dirty="0">
                <a:solidFill>
                  <a:schemeClr val="tx1"/>
                </a:solidFill>
                <a:latin typeface="Arial" panose="020B0604020202020204" pitchFamily="34" charset="0"/>
                <a:cs typeface="Arial" panose="020B0604020202020204" pitchFamily="34" charset="0"/>
              </a:rPr>
              <a:t>Specify what will be achieved by securing CEIF funding and the impact on the company if the proposal is not supported by CEIF</a:t>
            </a:r>
          </a:p>
          <a:p>
            <a:pPr marL="171450" indent="-171450">
              <a:buFontTx/>
              <a:buChar char="-"/>
            </a:pPr>
            <a:endParaRPr lang="en-US" sz="1600" i="1" dirty="0">
              <a:solidFill>
                <a:schemeClr val="tx1"/>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ED4A099-21B3-B541-8C0C-B399EF475068}"/>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E87D044E-954C-BB4E-85AA-5B330DF6A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478B5-8E3F-0641-B6DB-E76D603FFF8F}"/>
              </a:ext>
            </a:extLst>
          </p:cNvPr>
          <p:cNvSpPr>
            <a:spLocks noGrp="1"/>
          </p:cNvSpPr>
          <p:nvPr>
            <p:ph type="sldNum" sz="quarter" idx="12"/>
          </p:nvPr>
        </p:nvSpPr>
        <p:spPr/>
        <p:txBody>
          <a:bodyPr/>
          <a:lstStyle/>
          <a:p>
            <a:fld id="{A68036EC-AA57-1542-B547-CA52F0965448}" type="slidenum">
              <a:rPr lang="en-US" smtClean="0"/>
              <a:t>5</a:t>
            </a:fld>
            <a:endParaRPr lang="en-US"/>
          </a:p>
        </p:txBody>
      </p:sp>
    </p:spTree>
    <p:extLst>
      <p:ext uri="{BB962C8B-B14F-4D97-AF65-F5344CB8AC3E}">
        <p14:creationId xmlns:p14="http://schemas.microsoft.com/office/powerpoint/2010/main" val="111932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4FABA-A0E6-4540-852B-CA5B0D5BFD9B}"/>
              </a:ext>
            </a:extLst>
          </p:cNvPr>
          <p:cNvSpPr>
            <a:spLocks noGrp="1"/>
          </p:cNvSpPr>
          <p:nvPr>
            <p:ph type="title"/>
          </p:nvPr>
        </p:nvSpPr>
        <p:spPr>
          <a:xfrm>
            <a:off x="838200" y="365126"/>
            <a:ext cx="10515600" cy="720724"/>
          </a:xfrm>
        </p:spPr>
        <p:txBody>
          <a:bodyPr>
            <a:norm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Market Sector – Impact of </a:t>
            </a:r>
            <a:r>
              <a:rPr lang="en-US" sz="2000" b="1" dirty="0" smtClean="0">
                <a:solidFill>
                  <a:schemeClr val="tx1">
                    <a:lumMod val="65000"/>
                    <a:lumOff val="35000"/>
                  </a:schemeClr>
                </a:solidFill>
                <a:latin typeface="Arial" panose="020B0604020202020204" pitchFamily="34" charset="0"/>
                <a:cs typeface="Arial" panose="020B0604020202020204" pitchFamily="34" charset="0"/>
              </a:rPr>
              <a:t>COVID-19</a:t>
            </a:r>
            <a:endParaRPr lang="en-US" sz="2000" b="1" dirty="0">
              <a:solidFill>
                <a:schemeClr val="tx1">
                  <a:lumMod val="65000"/>
                  <a:lumOff val="35000"/>
                </a:schemeClr>
              </a:solidFill>
              <a:latin typeface="Arial" panose="020B060402020202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id="{2FEE3B05-6644-C744-9C96-260A77645A87}"/>
              </a:ext>
            </a:extLst>
          </p:cNvPr>
          <p:cNvSpPr>
            <a:spLocks noGrp="1"/>
          </p:cNvSpPr>
          <p:nvPr>
            <p:ph idx="1"/>
          </p:nvPr>
        </p:nvSpPr>
        <p:spPr>
          <a:xfrm>
            <a:off x="838200" y="1317551"/>
            <a:ext cx="10515600" cy="4592712"/>
          </a:xfrm>
        </p:spPr>
        <p:txBody>
          <a:bodyPr/>
          <a:lstStyle/>
          <a:p>
            <a:pPr marL="0" indent="0">
              <a:buNone/>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Customers</a:t>
            </a:r>
          </a:p>
          <a:p>
            <a:pPr marL="0" indent="0">
              <a:buNone/>
            </a:pPr>
            <a:r>
              <a:rPr lang="en-US" sz="1600" i="1" dirty="0">
                <a:solidFill>
                  <a:schemeClr val="tx1">
                    <a:lumMod val="65000"/>
                    <a:lumOff val="35000"/>
                  </a:schemeClr>
                </a:solidFill>
                <a:latin typeface="Arial" panose="020B0604020202020204" pitchFamily="34" charset="0"/>
                <a:cs typeface="Arial" panose="020B0604020202020204" pitchFamily="34" charset="0"/>
              </a:rPr>
              <a:t>&lt;How have existing or potential customers been affected by </a:t>
            </a:r>
            <a:r>
              <a:rPr lang="en-US" sz="1600" i="1" dirty="0" smtClean="0">
                <a:solidFill>
                  <a:schemeClr val="tx1">
                    <a:lumMod val="65000"/>
                    <a:lumOff val="35000"/>
                  </a:schemeClr>
                </a:solidFill>
                <a:latin typeface="Arial" panose="020B0604020202020204" pitchFamily="34" charset="0"/>
                <a:cs typeface="Arial" panose="020B0604020202020204" pitchFamily="34" charset="0"/>
              </a:rPr>
              <a:t>COVID-19 </a:t>
            </a:r>
            <a:r>
              <a:rPr lang="en-US" sz="1600" i="1" dirty="0">
                <a:solidFill>
                  <a:schemeClr val="tx1">
                    <a:lumMod val="65000"/>
                    <a:lumOff val="35000"/>
                  </a:schemeClr>
                </a:solidFill>
                <a:latin typeface="Arial" panose="020B0604020202020204" pitchFamily="34" charset="0"/>
                <a:cs typeface="Arial" panose="020B0604020202020204" pitchFamily="34" charset="0"/>
              </a:rPr>
              <a:t>and what is the outlook for them?&gt;</a:t>
            </a:r>
            <a:br>
              <a:rPr lang="en-US" sz="1600" i="1" dirty="0">
                <a:solidFill>
                  <a:schemeClr val="tx1">
                    <a:lumMod val="65000"/>
                    <a:lumOff val="35000"/>
                  </a:schemeClr>
                </a:solidFill>
                <a:latin typeface="Arial" panose="020B0604020202020204" pitchFamily="34" charset="0"/>
                <a:cs typeface="Arial" panose="020B0604020202020204" pitchFamily="34" charset="0"/>
              </a:rPr>
            </a:br>
            <a:r>
              <a:rPr lang="en-US" sz="1600" i="1" dirty="0">
                <a:solidFill>
                  <a:schemeClr val="tx1">
                    <a:lumMod val="65000"/>
                    <a:lumOff val="35000"/>
                  </a:schemeClr>
                </a:solidFill>
                <a:latin typeface="Arial" panose="020B0604020202020204" pitchFamily="34" charset="0"/>
                <a:cs typeface="Arial" panose="020B0604020202020204" pitchFamily="34" charset="0"/>
              </a:rPr>
              <a:t/>
            </a:r>
            <a:br>
              <a:rPr lang="en-US" sz="1600" i="1" dirty="0">
                <a:solidFill>
                  <a:schemeClr val="tx1">
                    <a:lumMod val="65000"/>
                    <a:lumOff val="35000"/>
                  </a:schemeClr>
                </a:solidFill>
                <a:latin typeface="Arial" panose="020B0604020202020204" pitchFamily="34" charset="0"/>
                <a:cs typeface="Arial" panose="020B0604020202020204" pitchFamily="34" charset="0"/>
              </a:rPr>
            </a:b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Suppliers</a:t>
            </a:r>
          </a:p>
          <a:p>
            <a:pPr marL="0" indent="0">
              <a:buNone/>
            </a:pPr>
            <a:r>
              <a:rPr lang="en-US" sz="1600" i="1" dirty="0">
                <a:solidFill>
                  <a:schemeClr val="tx1">
                    <a:lumMod val="65000"/>
                    <a:lumOff val="35000"/>
                  </a:schemeClr>
                </a:solidFill>
                <a:latin typeface="Arial" panose="020B0604020202020204" pitchFamily="34" charset="0"/>
                <a:cs typeface="Arial" panose="020B0604020202020204" pitchFamily="34" charset="0"/>
              </a:rPr>
              <a:t>&lt;How have key suppliers been affected and what are the implications for the company?&gt;</a:t>
            </a:r>
          </a:p>
          <a:p>
            <a:pPr marL="0" indent="0">
              <a:buNone/>
            </a:pPr>
            <a:endParaRPr lang="en-US" sz="16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BC475765-7907-4D43-A3A2-D98E1F3C1BCA}"/>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7CEC3E20-3F23-654E-9109-1276A4D4CB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F1133-FABA-D545-BF75-737B09C5B598}"/>
              </a:ext>
            </a:extLst>
          </p:cNvPr>
          <p:cNvSpPr>
            <a:spLocks noGrp="1"/>
          </p:cNvSpPr>
          <p:nvPr>
            <p:ph type="sldNum" sz="quarter" idx="12"/>
          </p:nvPr>
        </p:nvSpPr>
        <p:spPr/>
        <p:txBody>
          <a:bodyPr/>
          <a:lstStyle/>
          <a:p>
            <a:fld id="{A68036EC-AA57-1542-B547-CA52F0965448}" type="slidenum">
              <a:rPr lang="en-US" smtClean="0"/>
              <a:t>6</a:t>
            </a:fld>
            <a:endParaRPr lang="en-US"/>
          </a:p>
        </p:txBody>
      </p:sp>
    </p:spTree>
    <p:extLst>
      <p:ext uri="{BB962C8B-B14F-4D97-AF65-F5344CB8AC3E}">
        <p14:creationId xmlns:p14="http://schemas.microsoft.com/office/powerpoint/2010/main" val="320285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33892-A9F1-4245-9D4D-847CDF44C933}"/>
              </a:ext>
            </a:extLst>
          </p:cNvPr>
          <p:cNvSpPr>
            <a:spLocks noGrp="1"/>
          </p:cNvSpPr>
          <p:nvPr>
            <p:ph type="title"/>
          </p:nvPr>
        </p:nvSpPr>
        <p:spPr>
          <a:xfrm>
            <a:off x="838200" y="365125"/>
            <a:ext cx="10515600" cy="749997"/>
          </a:xfrm>
        </p:spPr>
        <p:txBody>
          <a:bodyPr>
            <a:normAutofit/>
          </a:bodyPr>
          <a:lstStyle/>
          <a:p>
            <a:r>
              <a:rPr lang="en-US" sz="2000" b="1" dirty="0">
                <a:solidFill>
                  <a:schemeClr val="tx1">
                    <a:lumMod val="65000"/>
                    <a:lumOff val="35000"/>
                  </a:schemeClr>
                </a:solidFill>
                <a:latin typeface="Arial" panose="020B0604020202020204" pitchFamily="34" charset="0"/>
                <a:ea typeface="+mn-ea"/>
                <a:cs typeface="Arial" panose="020B0604020202020204" pitchFamily="34" charset="0"/>
              </a:rPr>
              <a:t>Sales – Impact of </a:t>
            </a:r>
            <a:r>
              <a:rPr lang="en-US" sz="2000" b="1" dirty="0" smtClean="0">
                <a:solidFill>
                  <a:schemeClr val="tx1">
                    <a:lumMod val="65000"/>
                    <a:lumOff val="35000"/>
                  </a:schemeClr>
                </a:solidFill>
                <a:latin typeface="Arial" panose="020B0604020202020204" pitchFamily="34" charset="0"/>
                <a:ea typeface="+mn-ea"/>
                <a:cs typeface="Arial" panose="020B0604020202020204" pitchFamily="34" charset="0"/>
              </a:rPr>
              <a:t>COVID-19</a:t>
            </a:r>
            <a:endParaRPr lang="en-US" sz="2000" b="1" dirty="0">
              <a:solidFill>
                <a:schemeClr val="tx1">
                  <a:lumMod val="65000"/>
                  <a:lumOff val="35000"/>
                </a:schemeClr>
              </a:solidFill>
              <a:latin typeface="Arial" panose="020B0604020202020204" pitchFamily="34" charset="0"/>
              <a:ea typeface="+mn-ea"/>
              <a:cs typeface="Arial" panose="020B0604020202020204" pitchFamily="34" charset="0"/>
            </a:endParaRPr>
          </a:p>
        </p:txBody>
      </p:sp>
      <p:sp>
        <p:nvSpPr>
          <p:cNvPr id="3" name="Content Placeholder 2">
            <a:extLst>
              <a:ext uri="{FF2B5EF4-FFF2-40B4-BE49-F238E27FC236}">
                <a16:creationId xmlns:a16="http://schemas.microsoft.com/office/drawing/2014/main" id="{1E9FB49A-059F-F046-BE30-05149EA4CB6E}"/>
              </a:ext>
            </a:extLst>
          </p:cNvPr>
          <p:cNvSpPr>
            <a:spLocks noGrp="1"/>
          </p:cNvSpPr>
          <p:nvPr>
            <p:ph idx="1"/>
          </p:nvPr>
        </p:nvSpPr>
        <p:spPr>
          <a:xfrm>
            <a:off x="838200" y="1228726"/>
            <a:ext cx="10515600" cy="4948238"/>
          </a:xfrm>
        </p:spPr>
        <p:txBody>
          <a:bodyPr>
            <a:normAutofit/>
          </a:bodyPr>
          <a:lstStyle/>
          <a:p>
            <a:pPr marL="0" indent="0">
              <a:buNone/>
            </a:pPr>
            <a:endParaRPr lang="en-US" sz="12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Sales</a:t>
            </a: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&lt;Describe sales pre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 </a:t>
            </a:r>
            <a:r>
              <a:rPr lang="en-US" sz="1600" dirty="0">
                <a:solidFill>
                  <a:schemeClr val="tx1">
                    <a:lumMod val="65000"/>
                    <a:lumOff val="35000"/>
                  </a:schemeClr>
                </a:solidFill>
                <a:latin typeface="Arial" panose="020B0604020202020204" pitchFamily="34" charset="0"/>
                <a:cs typeface="Arial" panose="020B0604020202020204" pitchFamily="34" charset="0"/>
              </a:rPr>
              <a:t>describe impact of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 </a:t>
            </a:r>
            <a:r>
              <a:rPr lang="en-US" sz="1600" dirty="0">
                <a:solidFill>
                  <a:schemeClr val="tx1">
                    <a:lumMod val="65000"/>
                    <a:lumOff val="35000"/>
                  </a:schemeClr>
                </a:solidFill>
                <a:latin typeface="Arial" panose="020B0604020202020204" pitchFamily="34" charset="0"/>
                <a:cs typeface="Arial" panose="020B0604020202020204" pitchFamily="34" charset="0"/>
              </a:rPr>
              <a:t>on current and forecast sales&gt;</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&lt;Outline amended sales plan and forecasts including impact on target markets.  What sensitivities need to be applied?  What are the risks re sales achievability? &gt;</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&lt;Outline future plans post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COVID-19&gt; </a:t>
            </a: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Sales </a:t>
            </a:r>
            <a:r>
              <a:rPr lang="en-US" sz="1600" b="1" dirty="0" err="1">
                <a:solidFill>
                  <a:schemeClr val="tx1">
                    <a:lumMod val="65000"/>
                    <a:lumOff val="35000"/>
                  </a:schemeClr>
                </a:solidFill>
                <a:latin typeface="Arial" panose="020B0604020202020204" pitchFamily="34" charset="0"/>
                <a:cs typeface="Arial" panose="020B0604020202020204" pitchFamily="34" charset="0"/>
              </a:rPr>
              <a:t>Organisation</a:t>
            </a:r>
            <a:endParaRPr lang="en-US" sz="16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&lt;Outline sales organisation, including any changes as a result of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COVID-19&gt;</a:t>
            </a:r>
            <a:endParaRPr lang="en-US" sz="1600"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1200" i="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20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sz="20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ED4A099-21B3-B541-8C0C-B399EF475068}"/>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E87D044E-954C-BB4E-85AA-5B330DF6A6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1478B5-8E3F-0641-B6DB-E76D603FFF8F}"/>
              </a:ext>
            </a:extLst>
          </p:cNvPr>
          <p:cNvSpPr>
            <a:spLocks noGrp="1"/>
          </p:cNvSpPr>
          <p:nvPr>
            <p:ph type="sldNum" sz="quarter" idx="12"/>
          </p:nvPr>
        </p:nvSpPr>
        <p:spPr/>
        <p:txBody>
          <a:bodyPr/>
          <a:lstStyle/>
          <a:p>
            <a:fld id="{A68036EC-AA57-1542-B547-CA52F0965448}" type="slidenum">
              <a:rPr lang="en-US" smtClean="0"/>
              <a:t>7</a:t>
            </a:fld>
            <a:endParaRPr lang="en-US"/>
          </a:p>
        </p:txBody>
      </p:sp>
    </p:spTree>
    <p:extLst>
      <p:ext uri="{BB962C8B-B14F-4D97-AF65-F5344CB8AC3E}">
        <p14:creationId xmlns:p14="http://schemas.microsoft.com/office/powerpoint/2010/main" val="594386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CCCD-9562-FE4C-826D-293403DF491A}"/>
              </a:ext>
            </a:extLst>
          </p:cNvPr>
          <p:cNvSpPr>
            <a:spLocks noGrp="1"/>
          </p:cNvSpPr>
          <p:nvPr>
            <p:ph type="title"/>
          </p:nvPr>
        </p:nvSpPr>
        <p:spPr>
          <a:xfrm>
            <a:off x="838200" y="365126"/>
            <a:ext cx="10515600" cy="844549"/>
          </a:xfrm>
        </p:spPr>
        <p:txBody>
          <a:bodyPr>
            <a:norm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The Team</a:t>
            </a:r>
            <a:endParaRPr lang="en-US" sz="2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0542485-B857-244E-9A36-BF91A3BCEE62}"/>
              </a:ext>
            </a:extLst>
          </p:cNvPr>
          <p:cNvSpPr>
            <a:spLocks noGrp="1"/>
          </p:cNvSpPr>
          <p:nvPr>
            <p:ph idx="1"/>
          </p:nvPr>
        </p:nvSpPr>
        <p:spPr>
          <a:xfrm>
            <a:off x="838200" y="1209675"/>
            <a:ext cx="10515600" cy="4773465"/>
          </a:xfrm>
        </p:spPr>
        <p:txBody>
          <a:bodyPr>
            <a:noAutofit/>
          </a:bodyPr>
          <a:lstStyle/>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The Board &amp; Key Staff</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Names and brief notes on each Board member and also on key staff members.</a:t>
            </a:r>
          </a:p>
          <a:p>
            <a:pPr marL="0" indent="0">
              <a:spcBef>
                <a:spcPts val="600"/>
              </a:spcBef>
              <a:buNone/>
            </a:pPr>
            <a:endParaRPr lang="en-US" sz="1600" dirty="0">
              <a:latin typeface="Arial" panose="020B0604020202020204" pitchFamily="34" charset="0"/>
              <a:cs typeface="Arial" panose="020B0604020202020204" pitchFamily="34" charset="0"/>
            </a:endParaRPr>
          </a:p>
          <a:p>
            <a:pPr marL="0" indent="0">
              <a:buNone/>
            </a:pPr>
            <a:r>
              <a:rPr lang="en-US" sz="1600" b="1" dirty="0">
                <a:solidFill>
                  <a:schemeClr val="tx1">
                    <a:lumMod val="65000"/>
                    <a:lumOff val="35000"/>
                  </a:schemeClr>
                </a:solidFill>
                <a:latin typeface="Arial" panose="020B0604020202020204" pitchFamily="34" charset="0"/>
                <a:cs typeface="Arial" panose="020B0604020202020204" pitchFamily="34" charset="0"/>
              </a:rPr>
              <a:t>External Advisors</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Names and brief notes on external advisors engaged by the company.</a:t>
            </a:r>
          </a:p>
          <a:p>
            <a:pPr marL="0" indent="0">
              <a:spcBef>
                <a:spcPts val="600"/>
              </a:spcBef>
              <a:buNone/>
            </a:pPr>
            <a:endParaRPr lang="en-US" sz="1600" b="1" dirty="0">
              <a:solidFill>
                <a:schemeClr val="tx1">
                  <a:lumMod val="65000"/>
                  <a:lumOff val="35000"/>
                </a:schemeClr>
              </a:solidFill>
              <a:latin typeface="Arial" panose="020B0604020202020204" pitchFamily="34" charset="0"/>
              <a:cs typeface="Arial" panose="020B0604020202020204" pitchFamily="34" charset="0"/>
            </a:endParaRPr>
          </a:p>
          <a:p>
            <a:pPr marL="0" indent="0">
              <a:buNone/>
            </a:pPr>
            <a:r>
              <a:rPr lang="en-US" sz="1600" b="1" dirty="0" err="1">
                <a:solidFill>
                  <a:schemeClr val="tx1">
                    <a:lumMod val="65000"/>
                    <a:lumOff val="35000"/>
                  </a:schemeClr>
                </a:solidFill>
                <a:latin typeface="Arial" panose="020B0604020202020204" pitchFamily="34" charset="0"/>
                <a:cs typeface="Arial" panose="020B0604020202020204" pitchFamily="34" charset="0"/>
              </a:rPr>
              <a:t>Organisation</a:t>
            </a:r>
            <a:r>
              <a:rPr lang="en-US" sz="1600" b="1" dirty="0">
                <a:solidFill>
                  <a:schemeClr val="tx1">
                    <a:lumMod val="65000"/>
                    <a:lumOff val="35000"/>
                  </a:schemeClr>
                </a:solidFill>
                <a:latin typeface="Arial" panose="020B0604020202020204" pitchFamily="34" charset="0"/>
                <a:cs typeface="Arial" panose="020B0604020202020204" pitchFamily="34" charset="0"/>
              </a:rPr>
              <a:t> Chart</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Please supply </a:t>
            </a:r>
            <a:r>
              <a:rPr lang="en-US" sz="1600" dirty="0" err="1">
                <a:solidFill>
                  <a:schemeClr val="tx1">
                    <a:lumMod val="65000"/>
                    <a:lumOff val="35000"/>
                  </a:schemeClr>
                </a:solidFill>
                <a:latin typeface="Arial" panose="020B0604020202020204" pitchFamily="34" charset="0"/>
                <a:cs typeface="Arial" panose="020B0604020202020204" pitchFamily="34" charset="0"/>
              </a:rPr>
              <a:t>organisation</a:t>
            </a:r>
            <a:r>
              <a:rPr lang="en-US" sz="1600" dirty="0">
                <a:solidFill>
                  <a:schemeClr val="tx1">
                    <a:lumMod val="65000"/>
                    <a:lumOff val="35000"/>
                  </a:schemeClr>
                </a:solidFill>
                <a:latin typeface="Arial" panose="020B0604020202020204" pitchFamily="34" charset="0"/>
                <a:cs typeface="Arial" panose="020B0604020202020204" pitchFamily="34" charset="0"/>
              </a:rPr>
              <a:t> chart and group structure (if relevant).</a:t>
            </a:r>
          </a:p>
          <a:p>
            <a:pPr marL="0" indent="0">
              <a:spcBef>
                <a:spcPts val="0"/>
              </a:spcBef>
              <a:buNone/>
            </a:pPr>
            <a:endParaRPr lang="en-US" sz="1600" i="1" dirty="0">
              <a:solidFill>
                <a:schemeClr val="tx1">
                  <a:lumMod val="65000"/>
                  <a:lumOff val="35000"/>
                </a:schemeClr>
              </a:solidFill>
              <a:latin typeface="Arial" panose="020B0604020202020204" pitchFamily="34" charset="0"/>
              <a:cs typeface="Arial" panose="020B0604020202020204" pitchFamily="34" charset="0"/>
            </a:endParaRPr>
          </a:p>
          <a:p>
            <a:pPr marL="0" indent="0">
              <a:spcBef>
                <a:spcPts val="600"/>
              </a:spcBef>
              <a:buNone/>
            </a:pPr>
            <a:r>
              <a:rPr lang="en-US" sz="1600" b="1" dirty="0">
                <a:solidFill>
                  <a:schemeClr val="tx1">
                    <a:lumMod val="65000"/>
                    <a:lumOff val="35000"/>
                  </a:schemeClr>
                </a:solidFill>
                <a:latin typeface="Arial" panose="020B0604020202020204" pitchFamily="34" charset="0"/>
                <a:cs typeface="Arial" panose="020B0604020202020204" pitchFamily="34" charset="0"/>
              </a:rPr>
              <a:t/>
            </a:r>
            <a:br>
              <a:rPr lang="en-US" sz="1600" b="1" dirty="0">
                <a:solidFill>
                  <a:schemeClr val="tx1">
                    <a:lumMod val="65000"/>
                    <a:lumOff val="35000"/>
                  </a:schemeClr>
                </a:solidFill>
                <a:latin typeface="Arial" panose="020B0604020202020204" pitchFamily="34" charset="0"/>
                <a:cs typeface="Arial" panose="020B0604020202020204" pitchFamily="34" charset="0"/>
              </a:rPr>
            </a:br>
            <a:r>
              <a:rPr lang="en-US" sz="1600" b="1" dirty="0">
                <a:solidFill>
                  <a:schemeClr val="tx1">
                    <a:lumMod val="65000"/>
                    <a:lumOff val="35000"/>
                  </a:schemeClr>
                </a:solidFill>
                <a:latin typeface="Arial" panose="020B0604020202020204" pitchFamily="34" charset="0"/>
                <a:cs typeface="Arial" panose="020B0604020202020204" pitchFamily="34" charset="0"/>
              </a:rPr>
              <a:t>Employee Numbers</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Please supply history or employee numbers to date and numbers forecast for next 12 months.</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Comment on key skills of employees and underlying job market. </a:t>
            </a:r>
          </a:p>
          <a:p>
            <a:pPr marL="0" indent="0">
              <a:buNone/>
            </a:pPr>
            <a:r>
              <a:rPr lang="en-US" sz="1600" dirty="0">
                <a:solidFill>
                  <a:schemeClr val="tx1">
                    <a:lumMod val="65000"/>
                    <a:lumOff val="35000"/>
                  </a:schemeClr>
                </a:solidFill>
                <a:latin typeface="Arial" panose="020B0604020202020204" pitchFamily="34" charset="0"/>
                <a:cs typeface="Arial" panose="020B0604020202020204" pitchFamily="34" charset="0"/>
              </a:rPr>
              <a:t>Comment on impact of </a:t>
            </a:r>
            <a:r>
              <a:rPr lang="en-US" sz="1600" dirty="0" smtClean="0">
                <a:solidFill>
                  <a:schemeClr val="tx1">
                    <a:lumMod val="65000"/>
                    <a:lumOff val="35000"/>
                  </a:schemeClr>
                </a:solidFill>
                <a:latin typeface="Arial" panose="020B0604020202020204" pitchFamily="34" charset="0"/>
                <a:cs typeface="Arial" panose="020B0604020202020204" pitchFamily="34" charset="0"/>
              </a:rPr>
              <a:t>COVID-19 </a:t>
            </a:r>
            <a:r>
              <a:rPr lang="en-US" sz="1600" dirty="0">
                <a:solidFill>
                  <a:schemeClr val="tx1">
                    <a:lumMod val="65000"/>
                    <a:lumOff val="35000"/>
                  </a:schemeClr>
                </a:solidFill>
                <a:latin typeface="Arial" panose="020B0604020202020204" pitchFamily="34" charset="0"/>
                <a:cs typeface="Arial" panose="020B0604020202020204" pitchFamily="34" charset="0"/>
              </a:rPr>
              <a:t>on existing workforce and on planned recruitment.</a:t>
            </a:r>
          </a:p>
        </p:txBody>
      </p:sp>
      <p:sp>
        <p:nvSpPr>
          <p:cNvPr id="4" name="Date Placeholder 3">
            <a:extLst>
              <a:ext uri="{FF2B5EF4-FFF2-40B4-BE49-F238E27FC236}">
                <a16:creationId xmlns:a16="http://schemas.microsoft.com/office/drawing/2014/main" id="{46D6FAAC-CAAE-774B-A8D1-BEE4DCBE5EAD}"/>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9D8F3B04-42FA-424A-8671-E9235554AC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99C39-BDC4-9B44-AE54-02B36D7EDFE8}"/>
              </a:ext>
            </a:extLst>
          </p:cNvPr>
          <p:cNvSpPr>
            <a:spLocks noGrp="1"/>
          </p:cNvSpPr>
          <p:nvPr>
            <p:ph type="sldNum" sz="quarter" idx="12"/>
          </p:nvPr>
        </p:nvSpPr>
        <p:spPr/>
        <p:txBody>
          <a:bodyPr/>
          <a:lstStyle/>
          <a:p>
            <a:fld id="{A68036EC-AA57-1542-B547-CA52F0965448}" type="slidenum">
              <a:rPr lang="en-US" smtClean="0"/>
              <a:t>8</a:t>
            </a:fld>
            <a:endParaRPr lang="en-US"/>
          </a:p>
        </p:txBody>
      </p:sp>
    </p:spTree>
    <p:extLst>
      <p:ext uri="{BB962C8B-B14F-4D97-AF65-F5344CB8AC3E}">
        <p14:creationId xmlns:p14="http://schemas.microsoft.com/office/powerpoint/2010/main" val="203887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58ABF-8C55-AE4C-8250-DB08219421C0}"/>
              </a:ext>
            </a:extLst>
          </p:cNvPr>
          <p:cNvSpPr>
            <a:spLocks noGrp="1"/>
          </p:cNvSpPr>
          <p:nvPr>
            <p:ph type="title"/>
          </p:nvPr>
        </p:nvSpPr>
        <p:spPr>
          <a:xfrm>
            <a:off x="938561" y="626918"/>
            <a:ext cx="9875520" cy="685800"/>
          </a:xfrm>
        </p:spPr>
        <p:txBody>
          <a:bodyPr>
            <a:normAutofit/>
          </a:bodyPr>
          <a:lstStyle/>
          <a:p>
            <a:r>
              <a:rPr lang="en-US" sz="2000" b="1" dirty="0">
                <a:solidFill>
                  <a:schemeClr val="tx1">
                    <a:lumMod val="65000"/>
                    <a:lumOff val="35000"/>
                  </a:schemeClr>
                </a:solidFill>
                <a:latin typeface="Arial" panose="020B0604020202020204" pitchFamily="34" charset="0"/>
                <a:cs typeface="Arial" panose="020B0604020202020204" pitchFamily="34" charset="0"/>
              </a:rPr>
              <a:t>Business model</a:t>
            </a:r>
          </a:p>
        </p:txBody>
      </p:sp>
      <p:sp>
        <p:nvSpPr>
          <p:cNvPr id="3" name="Content Placeholder 2">
            <a:extLst>
              <a:ext uri="{FF2B5EF4-FFF2-40B4-BE49-F238E27FC236}">
                <a16:creationId xmlns:a16="http://schemas.microsoft.com/office/drawing/2014/main" id="{0E15129F-9325-4F41-8C5C-265F7A62560D}"/>
              </a:ext>
            </a:extLst>
          </p:cNvPr>
          <p:cNvSpPr>
            <a:spLocks noGrp="1"/>
          </p:cNvSpPr>
          <p:nvPr>
            <p:ph idx="1"/>
          </p:nvPr>
        </p:nvSpPr>
        <p:spPr>
          <a:xfrm>
            <a:off x="938561" y="1468786"/>
            <a:ext cx="10515600" cy="4351338"/>
          </a:xfrm>
        </p:spPr>
        <p:txBody>
          <a:bodyPr>
            <a:normAutofit/>
          </a:bodyPr>
          <a:lstStyle/>
          <a:p>
            <a:pPr marL="0" indent="0">
              <a:lnSpc>
                <a:spcPct val="100000"/>
              </a:lnSpc>
              <a:buNone/>
            </a:pPr>
            <a:r>
              <a:rPr lang="en-US" sz="1600" b="1" dirty="0">
                <a:solidFill>
                  <a:schemeClr val="tx1">
                    <a:lumMod val="65000"/>
                    <a:lumOff val="35000"/>
                  </a:schemeClr>
                </a:solidFill>
                <a:latin typeface="Arial" panose="020B0604020202020204" pitchFamily="34" charset="0"/>
                <a:cs typeface="Arial" panose="020B0604020202020204" pitchFamily="34" charset="0"/>
              </a:rPr>
              <a:t>The Model </a:t>
            </a:r>
          </a:p>
          <a:p>
            <a:pPr marL="0" indent="0">
              <a:lnSpc>
                <a:spcPct val="100000"/>
              </a:lnSpc>
              <a:buNone/>
            </a:pPr>
            <a:r>
              <a:rPr lang="en-US" sz="1600" dirty="0">
                <a:solidFill>
                  <a:schemeClr val="tx1">
                    <a:lumMod val="65000"/>
                    <a:lumOff val="35000"/>
                  </a:schemeClr>
                </a:solidFill>
                <a:latin typeface="Arial" panose="020B0604020202020204" pitchFamily="34" charset="0"/>
                <a:cs typeface="Arial" panose="020B0604020202020204" pitchFamily="34" charset="0"/>
              </a:rPr>
              <a:t>&lt;Describe the company’s business model, scalability, gross margin, average account size, sales and distribution model, pipeline&gt;</a:t>
            </a:r>
          </a:p>
          <a:p>
            <a:pPr marL="0" indent="0">
              <a:lnSpc>
                <a:spcPct val="100000"/>
              </a:lnSpc>
              <a:buNone/>
            </a:pPr>
            <a:endParaRPr lang="en-US" sz="160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AD6ACCF5-8E55-1E4B-8817-96152F53612F}"/>
              </a:ext>
            </a:extLst>
          </p:cNvPr>
          <p:cNvSpPr>
            <a:spLocks noGrp="1"/>
          </p:cNvSpPr>
          <p:nvPr>
            <p:ph type="dt" sz="half" idx="10"/>
          </p:nvPr>
        </p:nvSpPr>
        <p:spPr/>
        <p:txBody>
          <a:bodyPr/>
          <a:lstStyle/>
          <a:p>
            <a:fld id="{9F1F2843-3CA7-294F-94FE-88DF4DF64144}" type="datetime1">
              <a:rPr lang="en-GB" smtClean="0"/>
              <a:t>28/08/2020</a:t>
            </a:fld>
            <a:endParaRPr lang="en-US"/>
          </a:p>
        </p:txBody>
      </p:sp>
      <p:sp>
        <p:nvSpPr>
          <p:cNvPr id="5" name="Footer Placeholder 4">
            <a:extLst>
              <a:ext uri="{FF2B5EF4-FFF2-40B4-BE49-F238E27FC236}">
                <a16:creationId xmlns:a16="http://schemas.microsoft.com/office/drawing/2014/main" id="{BF94A12B-A0D2-2B41-AE74-E6235A1C0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ADE98-E6B9-4548-93F4-95FD6259AD84}"/>
              </a:ext>
            </a:extLst>
          </p:cNvPr>
          <p:cNvSpPr>
            <a:spLocks noGrp="1"/>
          </p:cNvSpPr>
          <p:nvPr>
            <p:ph type="sldNum" sz="quarter" idx="12"/>
          </p:nvPr>
        </p:nvSpPr>
        <p:spPr/>
        <p:txBody>
          <a:bodyPr/>
          <a:lstStyle/>
          <a:p>
            <a:fld id="{A68036EC-AA57-1542-B547-CA52F0965448}" type="slidenum">
              <a:rPr lang="en-US" smtClean="0"/>
              <a:t>9</a:t>
            </a:fld>
            <a:endParaRPr lang="en-US"/>
          </a:p>
        </p:txBody>
      </p:sp>
    </p:spTree>
    <p:extLst>
      <p:ext uri="{BB962C8B-B14F-4D97-AF65-F5344CB8AC3E}">
        <p14:creationId xmlns:p14="http://schemas.microsoft.com/office/powerpoint/2010/main" val="742615487"/>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F677163EB5D8E46B5158D44206F381C" ma:contentTypeVersion="" ma:contentTypeDescription="Create a new document." ma:contentTypeScope="" ma:versionID="b57871290e76c5d6bbc9a3eaf02844a5">
  <xsd:schema xmlns:xsd="http://www.w3.org/2001/XMLSchema" xmlns:xs="http://www.w3.org/2001/XMLSchema" xmlns:p="http://schemas.microsoft.com/office/2006/metadata/properties" xmlns:ns2="e0cf14c7-fb30-4242-a5ee-0742c38df50e" xmlns:ns3="962c3e67-0aa9-4456-8ac1-d0e0c5f80654" targetNamespace="http://schemas.microsoft.com/office/2006/metadata/properties" ma:root="true" ma:fieldsID="1d6b714bb15f136319b677d819cff749" ns2:_="" ns3:_="">
    <xsd:import namespace="e0cf14c7-fb30-4242-a5ee-0742c38df50e"/>
    <xsd:import namespace="962c3e67-0aa9-4456-8ac1-d0e0c5f8065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cf14c7-fb30-4242-a5ee-0742c38df50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2c3e67-0aa9-4456-8ac1-d0e0c5f8065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27FFCC1-A55C-4A61-9517-4341664226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cf14c7-fb30-4242-a5ee-0742c38df50e"/>
    <ds:schemaRef ds:uri="962c3e67-0aa9-4456-8ac1-d0e0c5f806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B5995D4-A17E-480D-A369-0B978FEC1135}">
  <ds:schemaRefs>
    <ds:schemaRef ds:uri="http://schemas.microsoft.com/sharepoint/v3/contenttype/forms"/>
  </ds:schemaRefs>
</ds:datastoreItem>
</file>

<file path=customXml/itemProps3.xml><?xml version="1.0" encoding="utf-8"?>
<ds:datastoreItem xmlns:ds="http://schemas.openxmlformats.org/officeDocument/2006/customXml" ds:itemID="{7500A80F-AD5A-4DC8-9815-4505C545DC0D}">
  <ds:schemaRefs>
    <ds:schemaRef ds:uri="e0cf14c7-fb30-4242-a5ee-0742c38df50e"/>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962c3e67-0aa9-4456-8ac1-d0e0c5f80654"/>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TM03457444[[fn=Basis]]</Template>
  <TotalTime>9704</TotalTime>
  <Words>1093</Words>
  <Application>Microsoft Office PowerPoint</Application>
  <PresentationFormat>Widescreen</PresentationFormat>
  <Paragraphs>175</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Corbel</vt:lpstr>
      <vt:lpstr>Basis</vt:lpstr>
      <vt:lpstr>&lt;Company Name&gt;</vt:lpstr>
      <vt:lpstr>Content</vt:lpstr>
      <vt:lpstr>PowerPoint Presentation</vt:lpstr>
      <vt:lpstr>PowerPoint Presentation</vt:lpstr>
      <vt:lpstr>Summary Funding Proposal</vt:lpstr>
      <vt:lpstr>Market Sector – Impact of COVID-19</vt:lpstr>
      <vt:lpstr>Sales – Impact of COVID-19</vt:lpstr>
      <vt:lpstr>The Team</vt:lpstr>
      <vt:lpstr>Business model</vt:lpstr>
      <vt:lpstr>Financials – Pre COVID-19</vt:lpstr>
      <vt:lpstr>Financials – Impact of COVID-19</vt:lpstr>
      <vt:lpstr>PowerPoint Presentation</vt:lpstr>
      <vt:lpstr>Financials – short term</vt:lpstr>
      <vt:lpstr>Financials – looking to long term future post COVID-19</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&lt;Company Name&gt;</dc:title>
  <dc:creator>Siggi Saevarsson</dc:creator>
  <cp:lastModifiedBy>Noyona Chundur</cp:lastModifiedBy>
  <cp:revision>105</cp:revision>
  <dcterms:created xsi:type="dcterms:W3CDTF">2020-04-07T13:02:01Z</dcterms:created>
  <dcterms:modified xsi:type="dcterms:W3CDTF">2020-08-28T13:19:40Z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0x0101004F677163EB5D8E46B5158D44206F381C</vt:lpwstr>
  </property>
</Properties>
</file>